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3" r:id="rId3"/>
    <p:sldId id="266" r:id="rId4"/>
    <p:sldId id="264" r:id="rId5"/>
    <p:sldId id="265" r:id="rId6"/>
    <p:sldId id="267" r:id="rId7"/>
    <p:sldId id="268" r:id="rId8"/>
    <p:sldId id="269" r:id="rId9"/>
    <p:sldId id="271" r:id="rId10"/>
    <p:sldId id="275" r:id="rId11"/>
    <p:sldId id="273" r:id="rId12"/>
    <p:sldId id="282" r:id="rId13"/>
    <p:sldId id="274" r:id="rId14"/>
    <p:sldId id="276" r:id="rId15"/>
    <p:sldId id="277" r:id="rId16"/>
    <p:sldId id="272" r:id="rId17"/>
    <p:sldId id="278" r:id="rId18"/>
    <p:sldId id="279" r:id="rId19"/>
    <p:sldId id="280" r:id="rId20"/>
    <p:sldId id="281" r:id="rId21"/>
  </p:sldIdLst>
  <p:sldSz cx="9144000" cy="6858000" type="screen4x3"/>
  <p:notesSz cx="6797675" cy="9874250"/>
  <p:embeddedFontLst>
    <p:embeddedFont>
      <p:font typeface="Cambria Math" panose="02040503050406030204" pitchFamily="18" charset="0"/>
      <p:regular r:id="rId24"/>
    </p:embeddedFont>
    <p:embeddedFont>
      <p:font typeface="Garamond" panose="02020404030301010803" pitchFamily="18" charset="0"/>
      <p:regular r:id="rId25"/>
      <p:bold r:id="rId26"/>
      <p:italic r:id="rId27"/>
      <p:boldItalic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nghyoon" initials="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58B5EE"/>
    <a:srgbClr val="5283BE"/>
    <a:srgbClr val="2D872D"/>
    <a:srgbClr val="339933"/>
    <a:srgbClr val="008000"/>
    <a:srgbClr val="0000CC"/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093C85-436B-452F-A46D-31634517D781}" v="407" dt="2019-05-02T08:05:52.0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95" autoAdjust="0"/>
  </p:normalViewPr>
  <p:slideViewPr>
    <p:cSldViewPr>
      <p:cViewPr varScale="1">
        <p:scale>
          <a:sx n="108" d="100"/>
          <a:sy n="108" d="100"/>
        </p:scale>
        <p:origin x="170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3720" y="96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 Byeongki" userId="b33dd618e581912c" providerId="LiveId" clId="{B8063012-6D6A-4F4F-AF14-0D8F7FBB874B}"/>
    <pc:docChg chg="undo custSel addSld delSld modSld">
      <pc:chgData name="Jeong Byeongki" userId="b33dd618e581912c" providerId="LiveId" clId="{B8063012-6D6A-4F4F-AF14-0D8F7FBB874B}" dt="2019-03-11T12:27:39.990" v="4581" actId="20577"/>
      <pc:docMkLst>
        <pc:docMk/>
      </pc:docMkLst>
      <pc:sldChg chg="modSp">
        <pc:chgData name="Jeong Byeongki" userId="b33dd618e581912c" providerId="LiveId" clId="{B8063012-6D6A-4F4F-AF14-0D8F7FBB874B}" dt="2019-03-08T04:51:54.009" v="33" actId="20577"/>
        <pc:sldMkLst>
          <pc:docMk/>
          <pc:sldMk cId="1940964419" sldId="256"/>
        </pc:sldMkLst>
        <pc:spChg chg="mod">
          <ac:chgData name="Jeong Byeongki" userId="b33dd618e581912c" providerId="LiveId" clId="{B8063012-6D6A-4F4F-AF14-0D8F7FBB874B}" dt="2019-03-08T04:51:54.009" v="33" actId="20577"/>
          <ac:spMkLst>
            <pc:docMk/>
            <pc:sldMk cId="1940964419" sldId="256"/>
            <ac:spMk id="2" creationId="{00000000-0000-0000-0000-000000000000}"/>
          </ac:spMkLst>
        </pc:spChg>
      </pc:sldChg>
      <pc:sldChg chg="modSp">
        <pc:chgData name="Jeong Byeongki" userId="b33dd618e581912c" providerId="LiveId" clId="{B8063012-6D6A-4F4F-AF14-0D8F7FBB874B}" dt="2019-03-11T12:19:01.516" v="4551" actId="20577"/>
        <pc:sldMkLst>
          <pc:docMk/>
          <pc:sldMk cId="1306793732" sldId="257"/>
        </pc:sldMkLst>
        <pc:spChg chg="mod">
          <ac:chgData name="Jeong Byeongki" userId="b33dd618e581912c" providerId="LiveId" clId="{B8063012-6D6A-4F4F-AF14-0D8F7FBB874B}" dt="2019-03-11T06:29:17.365" v="2087" actId="20577"/>
          <ac:spMkLst>
            <pc:docMk/>
            <pc:sldMk cId="1306793732" sldId="257"/>
            <ac:spMk id="2" creationId="{9D62BE32-9A91-4AD4-BF43-650BB3D52293}"/>
          </ac:spMkLst>
        </pc:spChg>
        <pc:spChg chg="mod">
          <ac:chgData name="Jeong Byeongki" userId="b33dd618e581912c" providerId="LiveId" clId="{B8063012-6D6A-4F4F-AF14-0D8F7FBB874B}" dt="2019-03-11T12:19:01.516" v="4551" actId="20577"/>
          <ac:spMkLst>
            <pc:docMk/>
            <pc:sldMk cId="1306793732" sldId="257"/>
            <ac:spMk id="3" creationId="{0C075135-7DF2-46F7-A9E5-D4D4C3230308}"/>
          </ac:spMkLst>
        </pc:spChg>
      </pc:sldChg>
    </pc:docChg>
  </pc:docChgLst>
  <pc:docChgLst>
    <pc:chgData name="Jeong Byeongki" userId="b33dd618e581912c" providerId="LiveId" clId="{DA093C85-436B-452F-A46D-31634517D781}"/>
    <pc:docChg chg="custSel addSld modSld">
      <pc:chgData name="Jeong Byeongki" userId="b33dd618e581912c" providerId="LiveId" clId="{DA093C85-436B-452F-A46D-31634517D781}" dt="2019-05-02T08:05:53.509" v="892" actId="20577"/>
      <pc:docMkLst>
        <pc:docMk/>
      </pc:docMkLst>
      <pc:sldChg chg="modSp">
        <pc:chgData name="Jeong Byeongki" userId="b33dd618e581912c" providerId="LiveId" clId="{DA093C85-436B-452F-A46D-31634517D781}" dt="2019-05-02T08:05:53.509" v="892" actId="20577"/>
        <pc:sldMkLst>
          <pc:docMk/>
          <pc:sldMk cId="1306793732" sldId="257"/>
        </pc:sldMkLst>
        <pc:spChg chg="mod">
          <ac:chgData name="Jeong Byeongki" userId="b33dd618e581912c" providerId="LiveId" clId="{DA093C85-436B-452F-A46D-31634517D781}" dt="2019-05-02T08:05:53.509" v="892" actId="20577"/>
          <ac:spMkLst>
            <pc:docMk/>
            <pc:sldMk cId="1306793732" sldId="257"/>
            <ac:spMk id="3" creationId="{0C075135-7DF2-46F7-A9E5-D4D4C3230308}"/>
          </ac:spMkLst>
        </pc:spChg>
      </pc:sldChg>
      <pc:sldChg chg="modSp">
        <pc:chgData name="Jeong Byeongki" userId="b33dd618e581912c" providerId="LiveId" clId="{DA093C85-436B-452F-A46D-31634517D781}" dt="2019-04-26T08:58:44.652" v="0" actId="20577"/>
        <pc:sldMkLst>
          <pc:docMk/>
          <pc:sldMk cId="1816036270" sldId="265"/>
        </pc:sldMkLst>
        <pc:spChg chg="mod">
          <ac:chgData name="Jeong Byeongki" userId="b33dd618e581912c" providerId="LiveId" clId="{DA093C85-436B-452F-A46D-31634517D781}" dt="2019-04-26T08:58:44.652" v="0" actId="20577"/>
          <ac:spMkLst>
            <pc:docMk/>
            <pc:sldMk cId="1816036270" sldId="265"/>
            <ac:spMk id="3" creationId="{0E06F0C3-088F-4795-ADE8-72BA8844C9CA}"/>
          </ac:spMkLst>
        </pc:spChg>
      </pc:sldChg>
      <pc:sldChg chg="modSp">
        <pc:chgData name="Jeong Byeongki" userId="b33dd618e581912c" providerId="LiveId" clId="{DA093C85-436B-452F-A46D-31634517D781}" dt="2019-04-29T06:00:23.182" v="547"/>
        <pc:sldMkLst>
          <pc:docMk/>
          <pc:sldMk cId="2570728145" sldId="271"/>
        </pc:sldMkLst>
        <pc:spChg chg="mod">
          <ac:chgData name="Jeong Byeongki" userId="b33dd618e581912c" providerId="LiveId" clId="{DA093C85-436B-452F-A46D-31634517D781}" dt="2019-04-29T06:00:23.182" v="547"/>
          <ac:spMkLst>
            <pc:docMk/>
            <pc:sldMk cId="2570728145" sldId="271"/>
            <ac:spMk id="3" creationId="{E67C80AC-FC23-4DCA-A2DA-A0D3B274EA42}"/>
          </ac:spMkLst>
        </pc:spChg>
      </pc:sldChg>
      <pc:sldChg chg="modSp">
        <pc:chgData name="Jeong Byeongki" userId="b33dd618e581912c" providerId="LiveId" clId="{DA093C85-436B-452F-A46D-31634517D781}" dt="2019-04-30T07:05:33.982" v="885" actId="20577"/>
        <pc:sldMkLst>
          <pc:docMk/>
          <pc:sldMk cId="3580446970" sldId="274"/>
        </pc:sldMkLst>
        <pc:spChg chg="mod">
          <ac:chgData name="Jeong Byeongki" userId="b33dd618e581912c" providerId="LiveId" clId="{DA093C85-436B-452F-A46D-31634517D781}" dt="2019-04-30T07:05:33.982" v="885" actId="20577"/>
          <ac:spMkLst>
            <pc:docMk/>
            <pc:sldMk cId="3580446970" sldId="274"/>
            <ac:spMk id="3" creationId="{84033353-3A8F-4D80-B6DE-97EA47F8890C}"/>
          </ac:spMkLst>
        </pc:spChg>
      </pc:sldChg>
      <pc:sldChg chg="addSp delSp modSp add">
        <pc:chgData name="Jeong Byeongki" userId="b33dd618e581912c" providerId="LiveId" clId="{DA093C85-436B-452F-A46D-31634517D781}" dt="2019-04-26T09:45:04.357" v="445" actId="1076"/>
        <pc:sldMkLst>
          <pc:docMk/>
          <pc:sldMk cId="2163201289" sldId="282"/>
        </pc:sldMkLst>
        <pc:spChg chg="mod">
          <ac:chgData name="Jeong Byeongki" userId="b33dd618e581912c" providerId="LiveId" clId="{DA093C85-436B-452F-A46D-31634517D781}" dt="2019-04-26T09:40:02.685" v="2"/>
          <ac:spMkLst>
            <pc:docMk/>
            <pc:sldMk cId="2163201289" sldId="282"/>
            <ac:spMk id="2" creationId="{C0803EC9-B3E4-437D-999A-366876E3A64F}"/>
          </ac:spMkLst>
        </pc:spChg>
        <pc:spChg chg="add del mod">
          <ac:chgData name="Jeong Byeongki" userId="b33dd618e581912c" providerId="LiveId" clId="{DA093C85-436B-452F-A46D-31634517D781}" dt="2019-04-26T09:44:42.083" v="440"/>
          <ac:spMkLst>
            <pc:docMk/>
            <pc:sldMk cId="2163201289" sldId="282"/>
            <ac:spMk id="3" creationId="{63CD207E-22E2-4799-96AA-9ABC7E9872A7}"/>
          </ac:spMkLst>
        </pc:spChg>
        <pc:picChg chg="add del mod">
          <ac:chgData name="Jeong Byeongki" userId="b33dd618e581912c" providerId="LiveId" clId="{DA093C85-436B-452F-A46D-31634517D781}" dt="2019-04-26T09:40:17.601" v="4"/>
          <ac:picMkLst>
            <pc:docMk/>
            <pc:sldMk cId="2163201289" sldId="282"/>
            <ac:picMk id="6" creationId="{9C61129C-D61C-4D58-89DB-4A075D2E58AA}"/>
          </ac:picMkLst>
        </pc:picChg>
        <pc:picChg chg="add mod">
          <ac:chgData name="Jeong Byeongki" userId="b33dd618e581912c" providerId="LiveId" clId="{DA093C85-436B-452F-A46D-31634517D781}" dt="2019-04-26T09:45:04.357" v="445" actId="1076"/>
          <ac:picMkLst>
            <pc:docMk/>
            <pc:sldMk cId="2163201289" sldId="282"/>
            <ac:picMk id="7" creationId="{FD1315FD-98D6-48AF-9BF4-6B81944E3EFB}"/>
          </ac:picMkLst>
        </pc:picChg>
        <pc:picChg chg="add mod">
          <ac:chgData name="Jeong Byeongki" userId="b33dd618e581912c" providerId="LiveId" clId="{DA093C85-436B-452F-A46D-31634517D781}" dt="2019-04-26T09:44:59.860" v="444" actId="1076"/>
          <ac:picMkLst>
            <pc:docMk/>
            <pc:sldMk cId="2163201289" sldId="282"/>
            <ac:picMk id="8" creationId="{C75F7C96-A9CD-4BB5-8415-9430D50BB608}"/>
          </ac:picMkLst>
        </pc:picChg>
        <pc:picChg chg="add mod ord">
          <ac:chgData name="Jeong Byeongki" userId="b33dd618e581912c" providerId="LiveId" clId="{DA093C85-436B-452F-A46D-31634517D781}" dt="2019-04-26T09:44:55.210" v="443" actId="167"/>
          <ac:picMkLst>
            <pc:docMk/>
            <pc:sldMk cId="2163201289" sldId="282"/>
            <ac:picMk id="9" creationId="{A82E90D4-A634-439D-AAEC-7197A04B8FC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4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7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ADB25-7E86-4E0F-8877-59096451D42B}" type="datetimeFigureOut">
              <a:rPr lang="ko-KR" altLang="en-US" smtClean="0"/>
              <a:pPr/>
              <a:t>2020-04-17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4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7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FD475-936A-4B3B-A772-DD1B482B4D2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222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gif>
</file>

<file path=ppt/media/image29.gif>
</file>

<file path=ppt/media/image3.gif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4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7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7FFC7-3956-4E79-B489-7E85D07B33FA}" type="datetimeFigureOut">
              <a:rPr lang="ko-KR" altLang="en-US" smtClean="0"/>
              <a:pPr/>
              <a:t>2020-04-17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1363"/>
            <a:ext cx="493712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690271"/>
            <a:ext cx="5438140" cy="44434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4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7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17F8DF-9A9E-4C77-BEF6-82E2B54E81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245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gif"/><Relationship Id="rId4" Type="http://schemas.openxmlformats.org/officeDocument/2006/relationships/hyperlink" Target="http://www.konkuk.ac.kr/img/Intro/UI_Mark_2011.jpg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6" descr="http://postfiles15.naver.net/20100310_222/roaltlf_1268221075581IHeaj_jpg/10-7.%ED%99%A9%EC%86%8C%EC%83%81_roaltlf.jpg?type=w2"/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brightnessContrast bright="57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88" t="15981" r="7563" b="14636"/>
          <a:stretch/>
        </p:blipFill>
        <p:spPr bwMode="auto">
          <a:xfrm>
            <a:off x="0" y="3200503"/>
            <a:ext cx="6181751" cy="368104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300" b="1"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서울남산체 B" panose="020205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서울남산체 B" panose="0202050302010102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28" name="Picture 4" descr="건대로고">
            <a:hlinkClick r:id="rId4"/>
          </p:cNvPr>
          <p:cNvPicPr>
            <a:picLocks noChangeAspect="1" noChangeArrowheads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02"/>
          <a:stretch/>
        </p:blipFill>
        <p:spPr bwMode="auto">
          <a:xfrm>
            <a:off x="242739" y="188640"/>
            <a:ext cx="1304925" cy="1322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282" y="71414"/>
            <a:ext cx="8715436" cy="571504"/>
          </a:xfrm>
        </p:spPr>
        <p:txBody>
          <a:bodyPr>
            <a:noAutofit/>
          </a:bodyPr>
          <a:lstStyle>
            <a:lvl1pPr algn="r">
              <a:defRPr sz="3200" b="1"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282" y="857232"/>
            <a:ext cx="8715436" cy="5500726"/>
          </a:xfrm>
        </p:spPr>
        <p:txBody>
          <a:bodyPr>
            <a:normAutofit/>
          </a:bodyPr>
          <a:lstStyle>
            <a:lvl1pPr>
              <a:buClr>
                <a:schemeClr val="tx2">
                  <a:lumMod val="75000"/>
                </a:schemeClr>
              </a:buClr>
              <a:buFont typeface="Wingdings" pitchFamily="2" charset="2"/>
              <a:buChar char="§"/>
              <a:defRPr sz="28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79512" y="6476462"/>
            <a:ext cx="7416824" cy="365125"/>
          </a:xfrm>
        </p:spPr>
        <p:txBody>
          <a:bodyPr/>
          <a:lstStyle>
            <a:lvl1pPr algn="l">
              <a:defRPr lang="ko-KR" altLang="en-US" sz="1200" b="1" kern="1200" dirty="0">
                <a:solidFill>
                  <a:schemeClr val="tx1"/>
                </a:solidFill>
                <a:latin typeface="Garamond" panose="02020404030301010803" pitchFamily="18" charset="0"/>
                <a:ea typeface="맑은 고딕" panose="020B0503020000020004" pitchFamily="50" charset="-127"/>
                <a:cs typeface="+mn-cs"/>
              </a:defRPr>
            </a:lvl1pPr>
          </a:lstStyle>
          <a:p>
            <a:r>
              <a:rPr lang="en-US" dirty="0"/>
              <a:t>Business Intelligence &amp; Data Analytics Lab., Dept. of IE (https://sites.google.com/view/kkbizintelligence/)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224878" y="5992833"/>
            <a:ext cx="704840" cy="365125"/>
          </a:xfrm>
        </p:spPr>
        <p:txBody>
          <a:bodyPr/>
          <a:lstStyle>
            <a:lvl1pPr>
              <a:defRPr b="1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Line 9"/>
          <p:cNvSpPr>
            <a:spLocks noChangeShapeType="1"/>
          </p:cNvSpPr>
          <p:nvPr userDrawn="1"/>
        </p:nvSpPr>
        <p:spPr bwMode="auto">
          <a:xfrm>
            <a:off x="250825" y="687388"/>
            <a:ext cx="864235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/>
          <a:lstStyle/>
          <a:p>
            <a:pPr>
              <a:defRPr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250825" y="750436"/>
            <a:ext cx="864235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/>
          <a:lstStyle/>
          <a:p>
            <a:pPr>
              <a:defRPr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Line 9"/>
          <p:cNvSpPr>
            <a:spLocks noChangeShapeType="1"/>
          </p:cNvSpPr>
          <p:nvPr userDrawn="1"/>
        </p:nvSpPr>
        <p:spPr bwMode="auto">
          <a:xfrm>
            <a:off x="261938" y="6500813"/>
            <a:ext cx="864235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/>
          <a:lstStyle/>
          <a:p>
            <a:pPr>
              <a:defRPr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Line 10"/>
          <p:cNvSpPr>
            <a:spLocks noChangeShapeType="1"/>
          </p:cNvSpPr>
          <p:nvPr userDrawn="1"/>
        </p:nvSpPr>
        <p:spPr bwMode="auto">
          <a:xfrm>
            <a:off x="260350" y="6437764"/>
            <a:ext cx="8642350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/>
          <a:lstStyle/>
          <a:p>
            <a:pPr>
              <a:defRPr/>
            </a:pP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Picture 2" descr="건대영문로고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43"/>
          <a:stretch/>
        </p:blipFill>
        <p:spPr bwMode="auto">
          <a:xfrm>
            <a:off x="8047645" y="6514158"/>
            <a:ext cx="893217" cy="327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ko-KR" altLang="en-US" sz="1200" b="1" i="1" kern="1200" smtClean="0">
                <a:solidFill>
                  <a:schemeClr val="tx1"/>
                </a:solidFill>
                <a:latin typeface="Verdana" pitchFamily="34" charset="0"/>
                <a:ea typeface="+mn-ea"/>
                <a:cs typeface="+mn-cs"/>
              </a:defRPr>
            </a:lvl1pPr>
          </a:lstStyle>
          <a:p>
            <a:fld id="{83EB4A15-76DA-47EC-BE9C-6ADD1B7CDEB5}" type="slidenum">
              <a:rPr lang="en-US" altLang="ko-KR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Business Intelligence &amp; Data Analytics Lab., Dept. of IE (https://sites.google.com/view/kkbizintelligence/)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B4A15-76DA-47EC-BE9C-6ADD1B7CDE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google.com/view/kkbizintelligenc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196752"/>
            <a:ext cx="7772400" cy="1512168"/>
          </a:xfrm>
        </p:spPr>
        <p:txBody>
          <a:bodyPr>
            <a:noAutofit/>
          </a:bodyPr>
          <a:lstStyle/>
          <a:p>
            <a:r>
              <a:rPr lang="en-US" altLang="ko-KR" sz="5400" dirty="0"/>
              <a:t>Data analytics lab.</a:t>
            </a:r>
            <a:endParaRPr lang="ko-KR" altLang="en-US" sz="5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7504" y="4869160"/>
            <a:ext cx="8849072" cy="1752600"/>
          </a:xfrm>
        </p:spPr>
        <p:txBody>
          <a:bodyPr>
            <a:normAutofit/>
          </a:bodyPr>
          <a:lstStyle/>
          <a:p>
            <a:pPr algn="r"/>
            <a:endParaRPr lang="en-US" altLang="ko-KR" dirty="0"/>
          </a:p>
          <a:p>
            <a:pPr algn="r"/>
            <a:r>
              <a:rPr lang="en-US" altLang="ko-KR" dirty="0"/>
              <a:t>Professor </a:t>
            </a:r>
            <a:r>
              <a:rPr lang="en-US" altLang="ko-KR" dirty="0" err="1"/>
              <a:t>Janghyeok</a:t>
            </a:r>
            <a:r>
              <a:rPr lang="en-US" altLang="ko-KR" dirty="0"/>
              <a:t> Yoon</a:t>
            </a:r>
          </a:p>
          <a:p>
            <a:pPr algn="r"/>
            <a:r>
              <a:rPr lang="en-US" altLang="ko-KR" sz="2000" dirty="0"/>
              <a:t>Business Intelligence and Data Analytics Lab. @</a:t>
            </a:r>
            <a:r>
              <a:rPr lang="en-US" altLang="ko-KR" sz="2000" dirty="0" err="1"/>
              <a:t>Konkuk</a:t>
            </a:r>
            <a:r>
              <a:rPr lang="en-US" altLang="ko-KR" sz="2000" dirty="0"/>
              <a:t> Univ.</a:t>
            </a:r>
          </a:p>
          <a:p>
            <a:pPr algn="r"/>
            <a:r>
              <a:rPr lang="en-US" altLang="ko-KR" sz="2000" dirty="0">
                <a:hlinkClick r:id="rId2"/>
              </a:rPr>
              <a:t>https://sites.google.com/view/kkbizintelligence</a:t>
            </a:r>
            <a:r>
              <a:rPr lang="en-US" altLang="ko-KR" sz="2000" dirty="0"/>
              <a:t>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56604" y="2924944"/>
            <a:ext cx="76308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HY울릉도M" pitchFamily="18" charset="-127"/>
              </a:rPr>
              <a:t>Dimension reduction &amp; clustering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  <a:ea typeface="HY울릉도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09644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0F8EC4-61E2-476E-9BF4-0EE7B0857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E67C80AC-FC23-4DCA-A2DA-A0D3B274EA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Singular Value Decomposition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ko-KR" altLang="en-US" dirty="0" err="1"/>
                  <a:t>를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 panose="02040503050406030204" pitchFamily="18" charset="0"/>
                      </a:rPr>
                      <m:t>𝐕𝐀</m:t>
                    </m:r>
                    <m:sSup>
                      <m:sSup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altLang="ko-KR" b="1" i="0" smtClean="0">
                            <a:latin typeface="Cambria Math" panose="02040503050406030204" pitchFamily="18" charset="0"/>
                          </a:rPr>
                          <m:t>𝐓</m:t>
                        </m:r>
                      </m:sup>
                    </m:sSup>
                  </m:oMath>
                </a14:m>
                <a:r>
                  <a:rPr lang="ko-KR" altLang="en-US" b="1" i="0" dirty="0">
                    <a:latin typeface="Cambria Math" panose="02040503050406030204" pitchFamily="18" charset="0"/>
                  </a:rPr>
                  <a:t>로 분해하는 것을 </a:t>
                </a:r>
                <a:r>
                  <a:rPr lang="en-US" altLang="ko-KR" b="1" i="0" dirty="0">
                    <a:latin typeface="Cambria Math" panose="02040503050406030204" pitchFamily="18" charset="0"/>
                  </a:rPr>
                  <a:t>SVD</a:t>
                </a:r>
                <a:r>
                  <a:rPr lang="ko-KR" altLang="en-US" b="1" i="0" dirty="0">
                    <a:latin typeface="Cambria Math" panose="02040503050406030204" pitchFamily="18" charset="0"/>
                  </a:rPr>
                  <a:t>라고 함</a:t>
                </a:r>
                <a:endParaRPr lang="en-US" altLang="ko-KR" b="1" i="0" dirty="0">
                  <a:latin typeface="Cambria Math" panose="02040503050406030204" pitchFamily="18" charset="0"/>
                </a:endParaRPr>
              </a:p>
              <a:p>
                <a:pPr lvl="2"/>
                <a:r>
                  <a:rPr lang="en-US" altLang="ko-KR" b="0" dirty="0">
                    <a:latin typeface="Cambria Math" panose="02040503050406030204" pitchFamily="18" charset="0"/>
                  </a:rPr>
                  <a:t>X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가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N*d 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행렬일 때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, V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는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N*N, A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는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N*d, W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는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d*d 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차원의 행렬이 됨</a:t>
                </a:r>
                <a:r>
                  <a:rPr lang="ko-KR" altLang="en-US" b="0" i="0" dirty="0">
                    <a:latin typeface="Cambria Math" panose="02040503050406030204" pitchFamily="18" charset="0"/>
                  </a:rPr>
                  <a:t> </a:t>
                </a:r>
                <a:endParaRPr lang="en-US" altLang="ko-KR" b="0" i="0" dirty="0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altLang="ko-KR" dirty="0"/>
                  <a:t>E</a:t>
                </a:r>
                <a:r>
                  <a:rPr lang="ko-KR" altLang="en-US" dirty="0"/>
                  <a:t>와 </a:t>
                </a:r>
                <a:r>
                  <a:rPr lang="en-US" altLang="ko-KR" dirty="0"/>
                  <a:t>D</a:t>
                </a:r>
                <a:r>
                  <a:rPr lang="ko-KR" altLang="en-US" dirty="0"/>
                  <a:t>는 서로 차원은 다르지만 주 대각선에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bSup>
                  </m:oMath>
                </a14:m>
                <a:r>
                  <a:rPr lang="ko-KR" altLang="en-US" dirty="0"/>
                  <a:t>를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가지고 있음</a:t>
                </a:r>
                <a:endParaRPr lang="en-US" altLang="ko-KR" dirty="0"/>
              </a:p>
              <a:p>
                <a:pPr lvl="2"/>
                <a:r>
                  <a:rPr lang="ko-KR" altLang="en-US" b="0" dirty="0"/>
                  <a:t>따라서</a:t>
                </a:r>
                <a:r>
                  <a:rPr lang="en-US" altLang="ko-KR" b="0" dirty="0"/>
                  <a:t>, </a:t>
                </a:r>
                <a:r>
                  <a:rPr lang="ko-KR" altLang="en-US" b="0" dirty="0"/>
                  <a:t>고유 값의 제곱근을 통해 </a:t>
                </a:r>
                <a:r>
                  <a:rPr lang="en-US" altLang="ko-KR" b="0" dirty="0"/>
                  <a:t>A</a:t>
                </a:r>
                <a:r>
                  <a:rPr lang="ko-KR" altLang="en-US" b="0" dirty="0"/>
                  <a:t>행렬을 구할 수 있음</a:t>
                </a:r>
                <a:endParaRPr lang="en-US" altLang="ko-KR" b="0" dirty="0"/>
              </a:p>
              <a:p>
                <a:pPr lvl="2"/>
                <a:r>
                  <a:rPr lang="en-US" altLang="ko-KR" b="0" dirty="0"/>
                  <a:t>A</a:t>
                </a:r>
                <a:r>
                  <a:rPr lang="ko-KR" altLang="en-US" b="0" dirty="0"/>
                  <a:t>는 특이 값 행렬이라고</a:t>
                </a:r>
                <a:r>
                  <a:rPr lang="en-US" altLang="ko-KR" b="0" dirty="0"/>
                  <a:t>, </a:t>
                </a:r>
                <a:r>
                  <a:rPr lang="ko-KR" altLang="en-US" b="0" dirty="0"/>
                  <a:t>그 원소를 특이 값</a:t>
                </a:r>
                <a:r>
                  <a:rPr lang="en-US" altLang="ko-KR" b="0" dirty="0"/>
                  <a:t>(Singular value)</a:t>
                </a:r>
                <a:r>
                  <a:rPr lang="ko-KR" altLang="en-US" b="0" dirty="0"/>
                  <a:t>이라고 함</a:t>
                </a:r>
                <a:endParaRPr lang="en-US" altLang="ko-KR" b="0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E67C80AC-FC23-4DCA-A2DA-A0D3B274EA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89" t="-12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5AF384-CAAD-4EB8-B12C-1652F5AC1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D9AE8-05F5-47B9-99CD-BC18B9A09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80AAF4F-61D6-4888-85E5-B0572FE988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700" b="28007"/>
          <a:stretch/>
        </p:blipFill>
        <p:spPr>
          <a:xfrm>
            <a:off x="755576" y="3290773"/>
            <a:ext cx="7401594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616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FDBE96-B58A-4029-9894-2F09B01B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033353-3A8F-4D80-B6DE-97EA47F88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Matrix reconstruction</a:t>
            </a:r>
          </a:p>
          <a:p>
            <a:pPr lvl="1"/>
            <a:r>
              <a:rPr lang="ko-KR" altLang="en-US" dirty="0"/>
              <a:t>특이 값 분해의 결과를</a:t>
            </a:r>
            <a:r>
              <a:rPr lang="en-US" altLang="ko-KR" dirty="0"/>
              <a:t> </a:t>
            </a:r>
            <a:r>
              <a:rPr lang="ko-KR" altLang="en-US" dirty="0"/>
              <a:t>전부 곱하면 원래 행렬이 됨</a:t>
            </a:r>
            <a:endParaRPr lang="en-US" altLang="ko-KR" dirty="0"/>
          </a:p>
          <a:p>
            <a:pPr lvl="1"/>
            <a:r>
              <a:rPr lang="ko-KR" altLang="en-US" dirty="0"/>
              <a:t>특이 값 수를 조정하여 원래 행렬의 근사행렬을 만들 수 있음</a:t>
            </a:r>
            <a:endParaRPr lang="en-US" altLang="ko-KR" dirty="0"/>
          </a:p>
          <a:p>
            <a:pPr lvl="2"/>
            <a:r>
              <a:rPr lang="ko-KR" altLang="en-US" b="0" dirty="0"/>
              <a:t>적은 수를 사용할 수록 원래의 정보가 많이 손실됨</a:t>
            </a:r>
            <a:r>
              <a:rPr lang="en-US" altLang="ko-KR" b="0" dirty="0"/>
              <a:t>, </a:t>
            </a:r>
            <a:r>
              <a:rPr lang="ko-KR" altLang="en-US" b="0" dirty="0"/>
              <a:t>이미지 용량 축소에 많이 사용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100BF5-16B8-4D99-82EA-C39CF7DD0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81EFB5-B2D0-4448-BEE8-510E348A6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D254497-2307-4B05-8A3F-52014758E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704678"/>
            <a:ext cx="809625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95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82E90D4-A634-439D-AAEC-7197A04B8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388" y="4978548"/>
            <a:ext cx="3716285" cy="114545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0803EC9-B3E4-437D-999A-366876E3A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CD207E-22E2-4799-96AA-9ABC7E987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thin SVD</a:t>
            </a:r>
          </a:p>
          <a:p>
            <a:pPr lvl="1"/>
            <a:r>
              <a:rPr lang="ko-KR" altLang="en-US" b="0" dirty="0" err="1"/>
              <a:t>특이값</a:t>
            </a:r>
            <a:r>
              <a:rPr lang="ko-KR" altLang="en-US" b="0" dirty="0"/>
              <a:t> 행렬에서 아래 </a:t>
            </a:r>
            <a:r>
              <a:rPr lang="en-US" altLang="ko-KR" b="0" dirty="0"/>
              <a:t>0</a:t>
            </a:r>
            <a:r>
              <a:rPr lang="ko-KR" altLang="en-US" b="0" dirty="0"/>
              <a:t>인 부분 제거</a:t>
            </a:r>
            <a:endParaRPr lang="en-US" altLang="ko-KR" b="0" dirty="0"/>
          </a:p>
          <a:p>
            <a:pPr lvl="1"/>
            <a:r>
              <a:rPr lang="ko-KR" altLang="en-US" b="0" dirty="0"/>
              <a:t>원래 행렬 복구 가능</a:t>
            </a:r>
            <a:endParaRPr lang="en-US" altLang="ko-KR" b="0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compact SVD</a:t>
            </a:r>
          </a:p>
          <a:p>
            <a:pPr lvl="1"/>
            <a:r>
              <a:rPr lang="ko-KR" altLang="en-US" b="0" dirty="0" err="1"/>
              <a:t>특이값</a:t>
            </a:r>
            <a:r>
              <a:rPr lang="ko-KR" altLang="en-US" b="0" dirty="0"/>
              <a:t> 행렬의 </a:t>
            </a:r>
            <a:r>
              <a:rPr lang="en-US" altLang="ko-KR" b="0" dirty="0"/>
              <a:t>0</a:t>
            </a:r>
            <a:r>
              <a:rPr lang="ko-KR" altLang="en-US" b="0" dirty="0"/>
              <a:t>인 대각성분 제거</a:t>
            </a:r>
            <a:endParaRPr lang="en-US" altLang="ko-KR" b="0" dirty="0"/>
          </a:p>
          <a:p>
            <a:pPr lvl="1"/>
            <a:r>
              <a:rPr lang="ko-KR" altLang="en-US" b="0" dirty="0"/>
              <a:t>원래 행렬 복구 가능</a:t>
            </a:r>
            <a:endParaRPr lang="en-US" altLang="ko-KR" b="0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truncated SVD</a:t>
            </a:r>
          </a:p>
          <a:p>
            <a:pPr lvl="1"/>
            <a:r>
              <a:rPr lang="ko-KR" altLang="en-US" b="0" dirty="0" err="1"/>
              <a:t>특이값</a:t>
            </a:r>
            <a:r>
              <a:rPr lang="ko-KR" altLang="en-US" b="0" dirty="0"/>
              <a:t> 상위 </a:t>
            </a:r>
            <a:r>
              <a:rPr lang="en-US" altLang="ko-KR" b="0" dirty="0"/>
              <a:t>t</a:t>
            </a:r>
            <a:r>
              <a:rPr lang="ko-KR" altLang="en-US" b="0" dirty="0"/>
              <a:t>개만 제외하고 제거</a:t>
            </a:r>
            <a:endParaRPr lang="en-US" altLang="ko-KR" b="0" dirty="0"/>
          </a:p>
          <a:p>
            <a:pPr lvl="1"/>
            <a:r>
              <a:rPr lang="ko-KR" altLang="en-US" b="0" dirty="0"/>
              <a:t>원래 행렬 복구 불가</a:t>
            </a:r>
            <a:r>
              <a:rPr lang="en-US" altLang="ko-KR" b="0" dirty="0"/>
              <a:t>, </a:t>
            </a:r>
            <a:r>
              <a:rPr lang="ko-KR" altLang="en-US" b="0" dirty="0"/>
              <a:t>근사 가능</a:t>
            </a:r>
            <a:endParaRPr lang="en-US" altLang="ko-KR" b="0" dirty="0"/>
          </a:p>
          <a:p>
            <a:pPr lvl="1"/>
            <a:r>
              <a:rPr lang="en-US" altLang="ko-KR" b="0" dirty="0"/>
              <a:t>Topic modeling</a:t>
            </a:r>
            <a:r>
              <a:rPr lang="ko-KR" altLang="en-US" b="0" dirty="0"/>
              <a:t>방법 중 </a:t>
            </a:r>
            <a:r>
              <a:rPr lang="en-US" altLang="ko-KR" b="0" dirty="0"/>
              <a:t>LSI</a:t>
            </a:r>
            <a:r>
              <a:rPr lang="ko-KR" altLang="en-US" b="0" dirty="0"/>
              <a:t>가 사용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7CC6DDE-DAAE-4D95-AC04-29F1F7D1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Business Intelligence &amp; Data Analytics Lab., Dept. of IE (https://sites.google.com/view/kkbizintelligence/)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B29F1C-7257-4B18-BC27-306CD60E3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D1315FD-98D6-48AF-9BF4-6B81944E3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517" y="1122700"/>
            <a:ext cx="3708914" cy="114545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75F7C96-A9CD-4BB5-8415-9430D50BB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2632" y="2856272"/>
            <a:ext cx="3721799" cy="114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201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FDBE96-B58A-4029-9894-2F09B01B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84033353-3A8F-4D80-B6DE-97EA47F889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Matrix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factorization</a:t>
                </a:r>
              </a:p>
              <a:p>
                <a:pPr lvl="1"/>
                <a:r>
                  <a:rPr lang="en-US" altLang="ko-KR" dirty="0"/>
                  <a:t>SVD</a:t>
                </a:r>
                <a:r>
                  <a:rPr lang="ko-KR" altLang="en-US" dirty="0"/>
                  <a:t>의 특이 값 행렬</a:t>
                </a:r>
                <a:r>
                  <a:rPr lang="en-US" altLang="ko-KR" dirty="0"/>
                  <a:t>A (N*d)</a:t>
                </a:r>
                <a:r>
                  <a:rPr lang="ko-KR" altLang="en-US" dirty="0"/>
                  <a:t>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altLang="ko-KR" dirty="0"/>
                  <a:t>(N*k),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n-US" altLang="ko-KR" dirty="0"/>
                  <a:t>(k*d)</a:t>
                </a:r>
                <a:r>
                  <a:rPr lang="ko-KR" altLang="en-US" dirty="0"/>
                  <a:t>로 분해 할 수 있음</a:t>
                </a:r>
                <a:endParaRPr lang="en-US" altLang="ko-KR" dirty="0"/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𝑚𝑖𝑛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b="0" dirty="0"/>
                  <a:t> 이며</a:t>
                </a:r>
                <a:r>
                  <a:rPr lang="en-US" altLang="ko-KR" b="0" dirty="0"/>
                  <a:t>,</a:t>
                </a:r>
                <a:r>
                  <a:rPr lang="ko-KR" altLang="en-US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altLang="ko-KR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ko-KR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b="0" dirty="0"/>
                  <a:t>,</a:t>
                </a:r>
                <a:r>
                  <a:rPr lang="ko-KR" altLang="en-US" b="0" dirty="0"/>
                  <a:t> 분해는</a:t>
                </a:r>
                <a:r>
                  <a:rPr lang="en-US" altLang="ko-KR" b="0" dirty="0"/>
                  <a:t> </a:t>
                </a:r>
                <a:r>
                  <a:rPr lang="ko-KR" altLang="en-US" b="0" dirty="0"/>
                  <a:t>최적화 기법으로 진행됨 </a:t>
                </a:r>
                <a:endParaRPr lang="en-US" altLang="ko-KR" b="0" dirty="0"/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b="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ko-KR" b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ko-KR" b="0" i="1">
                        <a:latin typeface="Cambria Math" panose="02040503050406030204" pitchFamily="18" charset="0"/>
                      </a:rPr>
                      <m:t>V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p>
                      <m:sSupPr>
                        <m:ctrlPr>
                          <a:rPr lang="en-US" altLang="ko-KR" b="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altLang="ko-KR" b="0" i="1" dirty="0">
                    <a:latin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1">
                        <a:latin typeface="Cambria Math" panose="02040503050406030204" pitchFamily="18" charset="0"/>
                      </a:rPr>
                      <m:t>V</m:t>
                    </m:r>
                    <m:sSub>
                      <m:sSubPr>
                        <m:ctrlPr>
                          <a:rPr lang="en-US" altLang="ko-KR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b="0" dirty="0">
                    <a:latin typeface="Cambria Math" panose="02040503050406030204" pitchFamily="18" charset="0"/>
                  </a:rPr>
                  <a:t>(N*k),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p>
                      <m:sSupPr>
                        <m:ctrlPr>
                          <a:rPr lang="en-US" altLang="ko-KR" b="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altLang="ko-KR" b="0" dirty="0">
                    <a:latin typeface="Cambria Math" panose="02040503050406030204" pitchFamily="18" charset="0"/>
                  </a:rPr>
                  <a:t>(k*d)</a:t>
                </a: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ko-KR" altLang="en-US" b="0" dirty="0"/>
                  <a:t> </a:t>
                </a:r>
                <a:r>
                  <a:rPr lang="en-US" altLang="ko-KR" b="0" dirty="0"/>
                  <a:t>(N*d)</a:t>
                </a:r>
                <a:r>
                  <a:rPr lang="ko-KR" altLang="en-US" b="0" dirty="0"/>
                  <a:t>를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(N*k) *(k*d)</a:t>
                </a:r>
                <a:r>
                  <a:rPr lang="ko-KR" altLang="en-US" b="0" dirty="0"/>
                  <a:t>로</a:t>
                </a:r>
                <a:r>
                  <a:rPr lang="en-US" altLang="ko-KR" b="0" dirty="0"/>
                  <a:t> </a:t>
                </a:r>
                <a:r>
                  <a:rPr lang="ko-KR" altLang="en-US" b="0" dirty="0"/>
                  <a:t>분해하는 것을 </a:t>
                </a:r>
                <a:r>
                  <a:rPr lang="en-US" altLang="ko-KR" b="0" dirty="0"/>
                  <a:t>Matrix factorization</a:t>
                </a:r>
                <a:r>
                  <a:rPr lang="ko-KR" altLang="en-US" b="0" dirty="0"/>
                  <a:t>이라고 함</a:t>
                </a:r>
                <a:endParaRPr lang="en-US" altLang="ko-KR" b="0" dirty="0"/>
              </a:p>
              <a:p>
                <a:pPr lvl="3"/>
                <a:r>
                  <a:rPr lang="ko-KR" altLang="en-US" b="0" dirty="0"/>
                  <a:t>다양한</a:t>
                </a:r>
                <a:r>
                  <a:rPr lang="en-US" altLang="ko-KR" b="0" dirty="0"/>
                  <a:t> </a:t>
                </a:r>
                <a:r>
                  <a:rPr lang="ko-KR" altLang="en-US" b="0" dirty="0"/>
                  <a:t>방법 존재</a:t>
                </a:r>
                <a:r>
                  <a:rPr lang="en-US" altLang="ko-KR" b="0" dirty="0"/>
                  <a:t>,</a:t>
                </a:r>
                <a:r>
                  <a:rPr lang="ko-KR" altLang="en-US" b="0" dirty="0"/>
                  <a:t> </a:t>
                </a:r>
                <a:r>
                  <a:rPr lang="en-US" altLang="ko-KR" b="0" dirty="0"/>
                  <a:t>Non-negative matrix factorization (NNMF)</a:t>
                </a:r>
                <a:r>
                  <a:rPr lang="ko-KR" altLang="en-US" b="0" dirty="0"/>
                  <a:t>이 대표적임</a:t>
                </a:r>
                <a:endParaRPr lang="en-US" altLang="ko-KR" b="0" dirty="0"/>
              </a:p>
              <a:p>
                <a:pPr lvl="2"/>
                <a:r>
                  <a:rPr lang="en-US" altLang="ko-KR" b="0" dirty="0"/>
                  <a:t>Recommendation algorithm, Topic modeling </a:t>
                </a:r>
                <a:r>
                  <a:rPr lang="ko-KR" altLang="en-US" b="0" dirty="0"/>
                  <a:t>등 의 기본</a:t>
                </a:r>
                <a:endParaRPr lang="en-US" altLang="ko-KR" b="0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84033353-3A8F-4D80-B6DE-97EA47F889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89" t="-12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100BF5-16B8-4D99-82EA-C39CF7DD0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81EFB5-B2D0-4448-BEE8-510E348A6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51856B-8A8C-47F0-8A70-FA7AE464F9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51" b="1870"/>
          <a:stretch/>
        </p:blipFill>
        <p:spPr>
          <a:xfrm>
            <a:off x="1756110" y="3358672"/>
            <a:ext cx="5631780" cy="299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446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E544C5-C9CE-4A55-A385-EC8000DD0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9620" y="4128504"/>
            <a:ext cx="3899044" cy="21842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632A5A6-64EF-4C14-B18F-D668599BE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24" y="4101368"/>
            <a:ext cx="4165442" cy="22565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549ABEB-A37B-4AD6-9CCD-9BC33A5EE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D303CE-6E98-42F2-9051-40FBC8CA2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Latent Dirichlet  Allocation</a:t>
            </a:r>
          </a:p>
          <a:p>
            <a:pPr lvl="1"/>
            <a:r>
              <a:rPr lang="en-US" altLang="ko-KR" dirty="0"/>
              <a:t>Topic</a:t>
            </a:r>
            <a:r>
              <a:rPr lang="ko-KR" altLang="en-US" dirty="0"/>
              <a:t> </a:t>
            </a:r>
            <a:r>
              <a:rPr lang="en-US" altLang="ko-KR" dirty="0"/>
              <a:t>modeling</a:t>
            </a:r>
            <a:r>
              <a:rPr lang="ko-KR" altLang="en-US" dirty="0"/>
              <a:t> 방법 중 가장 널리 사용되는 방법</a:t>
            </a:r>
            <a:endParaRPr lang="en-US" altLang="ko-KR" dirty="0"/>
          </a:p>
          <a:p>
            <a:pPr lvl="2"/>
            <a:r>
              <a:rPr lang="en-US" altLang="ko-KR" b="0" dirty="0"/>
              <a:t>Matrix</a:t>
            </a:r>
            <a:r>
              <a:rPr lang="ko-KR" altLang="en-US" b="0" dirty="0"/>
              <a:t> </a:t>
            </a:r>
            <a:r>
              <a:rPr lang="en-US" altLang="ko-KR" b="0" dirty="0"/>
              <a:t>factorization</a:t>
            </a:r>
            <a:r>
              <a:rPr lang="ko-KR" altLang="en-US" b="0" dirty="0"/>
              <a:t> 기반의 방법은 아니고</a:t>
            </a:r>
            <a:r>
              <a:rPr lang="en-US" altLang="ko-KR" b="0" dirty="0"/>
              <a:t>, </a:t>
            </a:r>
            <a:r>
              <a:rPr lang="ko-KR" altLang="en-US" b="0" dirty="0" err="1"/>
              <a:t>베이즈</a:t>
            </a:r>
            <a:r>
              <a:rPr lang="ko-KR" altLang="en-US" b="0" dirty="0"/>
              <a:t> 추론 기반의 방법임</a:t>
            </a:r>
            <a:endParaRPr lang="en-US" altLang="ko-KR" b="0" dirty="0"/>
          </a:p>
          <a:p>
            <a:pPr lvl="1"/>
            <a:r>
              <a:rPr lang="en-US" altLang="ko-KR" dirty="0"/>
              <a:t>LDA</a:t>
            </a:r>
            <a:r>
              <a:rPr lang="ko-KR" altLang="en-US" dirty="0"/>
              <a:t>의 절차는 다음과 같음</a:t>
            </a:r>
            <a:endParaRPr lang="en-US" altLang="ko-KR" dirty="0"/>
          </a:p>
          <a:p>
            <a:pPr lvl="2"/>
            <a:r>
              <a:rPr lang="en-US" altLang="ko-KR" b="0" dirty="0"/>
              <a:t>1) </a:t>
            </a:r>
            <a:r>
              <a:rPr lang="ko-KR" altLang="en-US" b="0" dirty="0"/>
              <a:t>글을 쓸 때</a:t>
            </a:r>
            <a:r>
              <a:rPr lang="en-US" altLang="ko-KR" b="0" dirty="0"/>
              <a:t> </a:t>
            </a:r>
            <a:r>
              <a:rPr lang="ko-KR" altLang="en-US" b="0" dirty="0"/>
              <a:t>사용할 수 있는 여러 개 주제 중 하나 고름 </a:t>
            </a:r>
            <a:r>
              <a:rPr lang="en-US" altLang="ko-KR" b="0" dirty="0"/>
              <a:t>(</a:t>
            </a:r>
            <a:r>
              <a:rPr lang="ko-KR" altLang="en-US" b="0" dirty="0"/>
              <a:t>다항분포</a:t>
            </a:r>
            <a:r>
              <a:rPr lang="en-US" altLang="ko-KR" b="0" dirty="0"/>
              <a:t>)</a:t>
            </a:r>
          </a:p>
          <a:p>
            <a:pPr lvl="3"/>
            <a:r>
              <a:rPr lang="ko-KR" altLang="en-US" b="0" dirty="0"/>
              <a:t>다항분포의 켤레사전분포는 </a:t>
            </a:r>
            <a:r>
              <a:rPr lang="ko-KR" altLang="en-US" b="0" dirty="0" err="1"/>
              <a:t>디리클레</a:t>
            </a:r>
            <a:r>
              <a:rPr lang="ko-KR" altLang="en-US" b="0" dirty="0"/>
              <a:t> 분포</a:t>
            </a:r>
            <a:endParaRPr lang="en-US" altLang="ko-KR" b="0" dirty="0"/>
          </a:p>
          <a:p>
            <a:pPr lvl="2"/>
            <a:r>
              <a:rPr lang="en-US" altLang="ko-KR" b="0" dirty="0"/>
              <a:t>2) </a:t>
            </a:r>
            <a:r>
              <a:rPr lang="ko-KR" altLang="en-US" b="0" dirty="0"/>
              <a:t>선택한 주제의 단어들 중에서 하나를 골라서 문서에 추가 </a:t>
            </a:r>
            <a:r>
              <a:rPr lang="en-US" altLang="ko-KR" b="0" dirty="0"/>
              <a:t>(</a:t>
            </a:r>
            <a:r>
              <a:rPr lang="ko-KR" altLang="en-US" b="0" dirty="0"/>
              <a:t>다항분포</a:t>
            </a:r>
            <a:r>
              <a:rPr lang="en-US" altLang="ko-KR" b="0" dirty="0"/>
              <a:t>)</a:t>
            </a:r>
          </a:p>
          <a:p>
            <a:pPr lvl="2"/>
            <a:r>
              <a:rPr lang="en-US" altLang="ko-KR" b="0" dirty="0"/>
              <a:t>3) 1~2</a:t>
            </a:r>
            <a:r>
              <a:rPr lang="ko-KR" altLang="en-US" b="0" dirty="0"/>
              <a:t>의 과정을 반복</a:t>
            </a:r>
            <a:endParaRPr lang="en-US" altLang="ko-KR" b="0" dirty="0"/>
          </a:p>
          <a:p>
            <a:pPr lvl="2"/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2E96DE-7E61-4864-99E1-ECAEC31F5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D8ECAE-46AD-41D3-ACA0-4C859A00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0493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9ABEB-A37B-4AD6-9CCD-9BC33A5EE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C6D303CE-6E98-42F2-9051-40FBC8CA2B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Latent Dirichlet  Allocation</a:t>
                </a:r>
              </a:p>
              <a:p>
                <a:pPr lvl="1"/>
                <a:r>
                  <a:rPr lang="ko-KR" altLang="en-US" dirty="0"/>
                  <a:t>모형의 적합성은 </a:t>
                </a:r>
                <a:r>
                  <a:rPr lang="en-US" altLang="ko-KR" dirty="0"/>
                  <a:t>Perplexity(</a:t>
                </a:r>
                <a:r>
                  <a:rPr lang="ko-KR" altLang="en-US" dirty="0"/>
                  <a:t>혼잡도</a:t>
                </a:r>
                <a:r>
                  <a:rPr lang="en-US" altLang="ko-KR" dirty="0"/>
                  <a:t>)</a:t>
                </a:r>
                <a:r>
                  <a:rPr lang="ko-KR" altLang="en-US" dirty="0"/>
                  <a:t>를 이용하여 평가함</a:t>
                </a:r>
                <a:endParaRPr lang="en-US" altLang="ko-KR" dirty="0"/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𝑃𝑒𝑟𝑝𝑙𝑒𝑥𝑖𝑡𝑦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ko-KR" b="0" i="0" dirty="0" smtClean="0">
                                <a:latin typeface="Cambria Math" panose="02040503050406030204" pitchFamily="18" charset="0"/>
                              </a:rPr>
                              <m:t>Σ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ko-KR" b="0" i="0" dirty="0" smtClea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US" altLang="ko-KR" b="0" i="0" dirty="0" smtClean="0">
                            <a:latin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ctrlP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ko-KR" b="0" i="0" dirty="0" smtClea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altLang="ko-KR" b="0" i="0" dirty="0" smtClean="0">
                            <a:latin typeface="Cambria Math" panose="02040503050406030204" pitchFamily="18" charset="0"/>
                          </a:rPr>
                          <m:t>lo</m:t>
                        </m:r>
                        <m:sSub>
                          <m:sSubPr>
                            <m:ctrlP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ko-KR" b="0" i="0" dirty="0" smtClean="0">
                                <a:latin typeface="Cambria Math" panose="02040503050406030204" pitchFamily="18" charset="0"/>
                              </a:rPr>
                              <m:t>g</m:t>
                            </m:r>
                          </m:e>
                          <m:sub>
                            <m:r>
                              <a:rPr lang="en-US" altLang="ko-KR" b="0" i="0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altLang="ko-KR" b="0" dirty="0"/>
              </a:p>
              <a:p>
                <a:pPr lvl="2"/>
                <a:r>
                  <a:rPr lang="ko-KR" altLang="en-US" b="0" dirty="0"/>
                  <a:t>어떤 시점에서 선택가능한 후보의 평균 개수</a:t>
                </a:r>
                <a:r>
                  <a:rPr lang="en-US" altLang="ko-KR" b="0" dirty="0"/>
                  <a:t>,  </a:t>
                </a:r>
                <a:r>
                  <a:rPr lang="ko-KR" altLang="en-US" b="0" dirty="0"/>
                  <a:t>모형을 이를 낮추는 방향으로 학습</a:t>
                </a:r>
                <a:endParaRPr lang="en-US" altLang="ko-KR" b="0" dirty="0"/>
              </a:p>
              <a:p>
                <a:pPr lvl="2"/>
                <a:r>
                  <a:rPr lang="ko-KR" altLang="en-US" b="0" dirty="0"/>
                  <a:t>다른 방법도 있지만</a:t>
                </a:r>
                <a:r>
                  <a:rPr lang="en-US" altLang="ko-KR" b="0" dirty="0"/>
                  <a:t>, </a:t>
                </a:r>
                <a:r>
                  <a:rPr lang="ko-KR" altLang="en-US" b="0" dirty="0"/>
                  <a:t>가장 널리 사용됨</a:t>
                </a:r>
                <a:endParaRPr lang="en-US" altLang="ko-KR" b="0" dirty="0"/>
              </a:p>
              <a:p>
                <a:pPr lvl="1"/>
                <a:r>
                  <a:rPr lang="en-US" altLang="ko-KR" dirty="0"/>
                  <a:t>LDA</a:t>
                </a:r>
                <a:r>
                  <a:rPr lang="ko-KR" altLang="en-US" dirty="0"/>
                  <a:t>의 최종 산출물은 </a:t>
                </a:r>
                <a:r>
                  <a:rPr lang="en-US" altLang="ko-KR" dirty="0"/>
                  <a:t>Document-Topic matrix</a:t>
                </a:r>
                <a:r>
                  <a:rPr lang="ko-KR" altLang="en-US" dirty="0"/>
                  <a:t>와</a:t>
                </a:r>
                <a:r>
                  <a:rPr lang="en-US" altLang="ko-KR" dirty="0"/>
                  <a:t> Topic-Term matrix</a:t>
                </a:r>
                <a:endParaRPr lang="ko-KR" altLang="en-US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C6D303CE-6E98-42F2-9051-40FBC8CA2B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89" t="-12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2E96DE-7E61-4864-99E1-ECAEC31F5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D8ECAE-46AD-41D3-ACA0-4C859A00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8A56CC-D52A-4A31-9D63-C598790758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6" t="1046" r="503" b="4433"/>
          <a:stretch/>
        </p:blipFill>
        <p:spPr>
          <a:xfrm>
            <a:off x="3789034" y="3573016"/>
            <a:ext cx="5292080" cy="27181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326DA14-2281-4F60-A9F2-9182B51AF7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86" y="3761271"/>
            <a:ext cx="35814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72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9CA6278-11AA-45A5-8FED-83F1C076B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3068960"/>
            <a:ext cx="3838961" cy="314096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40F8EC4-61E2-476E-9BF4-0EE7B0857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7C80AC-FC23-4DCA-A2DA-A0D3B274E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Visualization</a:t>
            </a:r>
          </a:p>
          <a:p>
            <a:pPr lvl="1"/>
            <a:r>
              <a:rPr lang="ko-KR" altLang="en-US" dirty="0"/>
              <a:t>대부분의 차원축소 </a:t>
            </a:r>
            <a:r>
              <a:rPr lang="ko-KR" altLang="en-US" dirty="0" err="1"/>
              <a:t>방법들에서</a:t>
            </a:r>
            <a:r>
              <a:rPr lang="ko-KR" altLang="en-US" dirty="0"/>
              <a:t> 축소할 차원의 개수</a:t>
            </a:r>
            <a:r>
              <a:rPr lang="en-US" altLang="ko-KR" dirty="0"/>
              <a:t>(k)</a:t>
            </a:r>
            <a:r>
              <a:rPr lang="ko-KR" altLang="en-US" dirty="0"/>
              <a:t>는 </a:t>
            </a:r>
            <a:r>
              <a:rPr lang="en-US" altLang="ko-KR" dirty="0"/>
              <a:t>Hyper-parameter</a:t>
            </a:r>
            <a:r>
              <a:rPr lang="ko-KR" altLang="en-US" dirty="0"/>
              <a:t>임</a:t>
            </a:r>
            <a:endParaRPr lang="en-US" altLang="ko-KR" dirty="0"/>
          </a:p>
          <a:p>
            <a:pPr lvl="2"/>
            <a:r>
              <a:rPr lang="ko-KR" altLang="en-US" b="0" dirty="0"/>
              <a:t>따라서 차원을 두개</a:t>
            </a:r>
            <a:r>
              <a:rPr lang="en-US" altLang="ko-KR" b="0" dirty="0"/>
              <a:t> </a:t>
            </a:r>
            <a:r>
              <a:rPr lang="ko-KR" altLang="en-US" b="0" dirty="0"/>
              <a:t>혹은 </a:t>
            </a:r>
            <a:r>
              <a:rPr lang="ko-KR" altLang="en-US" b="0" dirty="0" err="1"/>
              <a:t>세개로</a:t>
            </a:r>
            <a:r>
              <a:rPr lang="ko-KR" altLang="en-US" b="0" dirty="0"/>
              <a:t> 축소하면 시각화가 가능함</a:t>
            </a:r>
            <a:endParaRPr lang="en-US" altLang="ko-KR" b="0" dirty="0"/>
          </a:p>
          <a:p>
            <a:pPr lvl="1"/>
            <a:r>
              <a:rPr lang="en-US" altLang="ko-KR" dirty="0"/>
              <a:t>PCA, Multidimensional Scaling, t-SNE</a:t>
            </a:r>
            <a:r>
              <a:rPr lang="ko-KR" altLang="en-US" dirty="0"/>
              <a:t>등의 방법들이 최근에 널리 사용됨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5AF384-CAAD-4EB8-B12C-1652F5AC1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D9AE8-05F5-47B9-99CD-BC18B9A09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4F1635-492E-4D2A-82B1-4517152432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24" t="12463" r="1293" b="5855"/>
          <a:stretch/>
        </p:blipFill>
        <p:spPr>
          <a:xfrm>
            <a:off x="5090757" y="3297000"/>
            <a:ext cx="3672408" cy="268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081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FC0F66-6615-4336-893C-9D6F5BD33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Clustering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2F0182-3D30-4D4D-AF59-595D17154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유사한 데이터를 식별하는 알고리즘들을 말함</a:t>
            </a:r>
            <a:endParaRPr lang="en-US" altLang="ko-KR" dirty="0"/>
          </a:p>
          <a:p>
            <a:pPr lvl="1"/>
            <a:r>
              <a:rPr lang="ko-KR" altLang="en-US" b="0" dirty="0"/>
              <a:t>목적에 따라 </a:t>
            </a:r>
            <a:r>
              <a:rPr lang="en-US" altLang="ko-KR" b="0" dirty="0"/>
              <a:t>Clustering </a:t>
            </a:r>
            <a:r>
              <a:rPr lang="ko-KR" altLang="en-US" b="0" dirty="0"/>
              <a:t>뿐만 아니라</a:t>
            </a:r>
            <a:r>
              <a:rPr lang="en-US" altLang="ko-KR" b="0" dirty="0"/>
              <a:t> Outlier detection</a:t>
            </a:r>
            <a:r>
              <a:rPr lang="ko-KR" altLang="en-US" b="0" dirty="0"/>
              <a:t>에도 사용될 수 있음</a:t>
            </a:r>
            <a:endParaRPr lang="en-US" altLang="ko-KR" b="0" dirty="0"/>
          </a:p>
          <a:p>
            <a:r>
              <a:rPr lang="en-US" altLang="ko-KR" dirty="0"/>
              <a:t>Clustering</a:t>
            </a:r>
          </a:p>
          <a:p>
            <a:pPr lvl="1"/>
            <a:r>
              <a:rPr lang="en-US" altLang="ko-KR" b="0" dirty="0"/>
              <a:t>k-Means (k-Medoids)</a:t>
            </a:r>
          </a:p>
          <a:p>
            <a:pPr lvl="1"/>
            <a:r>
              <a:rPr lang="en-US" altLang="ko-KR" b="0" dirty="0"/>
              <a:t>Hierarchical clustering</a:t>
            </a:r>
          </a:p>
          <a:p>
            <a:pPr lvl="1"/>
            <a:r>
              <a:rPr lang="en-US" altLang="ko-KR" b="0" dirty="0"/>
              <a:t>DBSCAN</a:t>
            </a:r>
          </a:p>
          <a:p>
            <a:r>
              <a:rPr lang="en-US" altLang="ko-KR" dirty="0"/>
              <a:t>Outlier detection</a:t>
            </a:r>
          </a:p>
          <a:p>
            <a:r>
              <a:rPr lang="ko-KR" altLang="en-US" sz="2400" u="sng" dirty="0"/>
              <a:t>절대적으로 우수한 방법은 없음</a:t>
            </a:r>
            <a:endParaRPr lang="en-US" altLang="ko-KR" sz="2400" u="sng" dirty="0"/>
          </a:p>
          <a:p>
            <a:pPr lvl="1"/>
            <a:r>
              <a:rPr lang="ko-KR" altLang="en-US" b="0" dirty="0"/>
              <a:t>데이터의 구조나 형태에 따라 적합한</a:t>
            </a:r>
            <a:r>
              <a:rPr lang="en-US" altLang="ko-KR" b="0" dirty="0"/>
              <a:t> </a:t>
            </a:r>
            <a:br>
              <a:rPr lang="en-US" altLang="ko-KR" b="0" dirty="0"/>
            </a:br>
            <a:r>
              <a:rPr lang="ko-KR" altLang="en-US" b="0" dirty="0"/>
              <a:t>알고리즘이 다름</a:t>
            </a:r>
            <a:endParaRPr lang="en-US" altLang="ko-KR" b="0" dirty="0"/>
          </a:p>
          <a:p>
            <a:pPr lvl="1"/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BADB54-521D-43B5-8271-348B9FC8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85626BF-836B-4899-99AD-0BF230669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B155207-B84D-406E-BD35-045432046B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148" y="1990564"/>
            <a:ext cx="3744416" cy="3787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4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5B574C-7950-44A8-9D5B-97CC99D3D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k-Means (k-Medoids)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FD1151-7393-43DA-8F56-82B221830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A3F84A-0961-40DF-A569-68A25CE76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2100FFD4-77A9-484B-91D8-AE24C9D2D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각 </a:t>
            </a:r>
            <a:r>
              <a:rPr lang="en-US" altLang="ko-KR" dirty="0"/>
              <a:t>Cluster</a:t>
            </a:r>
            <a:r>
              <a:rPr lang="ko-KR" altLang="en-US" dirty="0"/>
              <a:t>의 평균을 찾는 방법 </a:t>
            </a:r>
            <a:endParaRPr lang="en-US" altLang="ko-KR" dirty="0"/>
          </a:p>
          <a:p>
            <a:pPr lvl="1"/>
            <a:r>
              <a:rPr lang="ko-KR" altLang="en-US" dirty="0"/>
              <a:t>데이터를 평균과의 거리로 군집화</a:t>
            </a:r>
            <a:r>
              <a:rPr lang="en-US" altLang="ko-KR" dirty="0"/>
              <a:t>, </a:t>
            </a:r>
            <a:r>
              <a:rPr lang="ko-KR" altLang="en-US" dirty="0"/>
              <a:t>간단하고 이해하기 쉬우나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dirty="0"/>
              <a:t>이상치에 민감</a:t>
            </a:r>
            <a:endParaRPr lang="en-US" altLang="ko-KR" dirty="0"/>
          </a:p>
          <a:p>
            <a:pPr lvl="2"/>
            <a:r>
              <a:rPr lang="ko-KR" altLang="en-US" b="0" dirty="0"/>
              <a:t>군집 수</a:t>
            </a:r>
            <a:r>
              <a:rPr lang="en-US" altLang="ko-KR" b="0" dirty="0"/>
              <a:t>(k)</a:t>
            </a:r>
            <a:r>
              <a:rPr lang="ko-KR" altLang="en-US" b="0" dirty="0"/>
              <a:t>는 </a:t>
            </a:r>
            <a:r>
              <a:rPr lang="en-US" altLang="ko-KR" b="0" dirty="0"/>
              <a:t>Hyperparameter</a:t>
            </a:r>
            <a:r>
              <a:rPr lang="ko-KR" altLang="en-US" b="0" dirty="0"/>
              <a:t>임</a:t>
            </a:r>
            <a:endParaRPr lang="en-US" altLang="ko-KR" b="0" dirty="0"/>
          </a:p>
          <a:p>
            <a:pPr lvl="1"/>
            <a:r>
              <a:rPr lang="ko-KR" altLang="en-US" dirty="0"/>
              <a:t>이를</a:t>
            </a:r>
            <a:r>
              <a:rPr lang="en-US" altLang="ko-KR" dirty="0"/>
              <a:t> </a:t>
            </a:r>
            <a:r>
              <a:rPr lang="ko-KR" altLang="en-US" dirty="0"/>
              <a:t>대체하기 위해 </a:t>
            </a:r>
            <a:r>
              <a:rPr lang="en-US" altLang="ko-KR" dirty="0"/>
              <a:t>k-Medoids</a:t>
            </a:r>
            <a:r>
              <a:rPr lang="ko-KR" altLang="en-US" dirty="0"/>
              <a:t>와 같은 방법들이 개발됨</a:t>
            </a:r>
            <a:endParaRPr lang="en-US" altLang="ko-KR" dirty="0"/>
          </a:p>
          <a:p>
            <a:pPr lvl="2"/>
            <a:r>
              <a:rPr lang="ko-KR" altLang="en-US" b="0" dirty="0"/>
              <a:t>클러스터의 중심을 임의의 평균으로 정하지 않고</a:t>
            </a:r>
            <a:r>
              <a:rPr lang="en-US" altLang="ko-KR" b="0" dirty="0"/>
              <a:t>, </a:t>
            </a:r>
            <a:r>
              <a:rPr lang="ko-KR" altLang="en-US" b="0" dirty="0"/>
              <a:t>실제 데이터로 지정함</a:t>
            </a:r>
          </a:p>
        </p:txBody>
      </p:sp>
      <p:pic>
        <p:nvPicPr>
          <p:cNvPr id="11" name="내용 개체 틀 6" descr="스크린샷이(가) 표시된 사진&#10;&#10;자동 생성된 설명">
            <a:extLst>
              <a:ext uri="{FF2B5EF4-FFF2-40B4-BE49-F238E27FC236}">
                <a16:creationId xmlns:a16="http://schemas.microsoft.com/office/drawing/2014/main" id="{7182BF5C-8481-4AE8-BB7E-C96C0E12D7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140968"/>
            <a:ext cx="54864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958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07BA91-A69E-4260-84EE-777E679F4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Hierarchical clustering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47E4B5-2F62-42B1-9211-5AF395B86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응집형과 분리형으로 구분되며</a:t>
            </a:r>
            <a:r>
              <a:rPr lang="en-US" altLang="ko-KR" dirty="0"/>
              <a:t>, </a:t>
            </a:r>
            <a:r>
              <a:rPr lang="ko-KR" altLang="en-US" dirty="0"/>
              <a:t>응집형을 많이 사용</a:t>
            </a:r>
            <a:endParaRPr lang="en-US" altLang="ko-KR" dirty="0"/>
          </a:p>
          <a:p>
            <a:pPr lvl="1"/>
            <a:r>
              <a:rPr lang="en-US" altLang="ko-KR" b="0" dirty="0"/>
              <a:t>Agglomerative hierarchical clustering</a:t>
            </a:r>
            <a:r>
              <a:rPr lang="ko-KR" altLang="en-US" b="0" dirty="0"/>
              <a:t>으로 많이 표현함</a:t>
            </a:r>
            <a:endParaRPr lang="en-US" altLang="ko-KR" b="0" dirty="0"/>
          </a:p>
          <a:p>
            <a:pPr lvl="1"/>
            <a:r>
              <a:rPr lang="en-US" altLang="ko-KR" b="0" dirty="0"/>
              <a:t>k-Means</a:t>
            </a:r>
            <a:r>
              <a:rPr lang="ko-KR" altLang="en-US" b="0" dirty="0"/>
              <a:t>와 달리 군집의 개수를 지정하지 않아도 됨</a:t>
            </a:r>
            <a:endParaRPr lang="en-US" altLang="ko-KR" b="0" dirty="0"/>
          </a:p>
          <a:p>
            <a:pPr lvl="1"/>
            <a:r>
              <a:rPr lang="ko-KR" altLang="en-US" b="0" dirty="0"/>
              <a:t>군집간 거리를 기준으로 군집화 하며</a:t>
            </a:r>
            <a:r>
              <a:rPr lang="en-US" altLang="ko-KR" b="0" dirty="0"/>
              <a:t>,</a:t>
            </a:r>
            <a:r>
              <a:rPr lang="ko-KR" altLang="en-US" b="0" dirty="0"/>
              <a:t> 측정하는 방법에 따라 다양함</a:t>
            </a:r>
            <a:endParaRPr lang="en-US" altLang="ko-KR" b="0" dirty="0"/>
          </a:p>
          <a:p>
            <a:pPr lvl="2"/>
            <a:r>
              <a:rPr lang="ko-KR" altLang="en-US" b="0" dirty="0"/>
              <a:t>최단거리</a:t>
            </a:r>
            <a:r>
              <a:rPr lang="en-US" altLang="ko-KR" b="0" dirty="0"/>
              <a:t>(Single link), </a:t>
            </a:r>
            <a:r>
              <a:rPr lang="ko-KR" altLang="en-US" b="0" dirty="0"/>
              <a:t>최장거리</a:t>
            </a:r>
            <a:r>
              <a:rPr lang="en-US" altLang="ko-KR" b="0" dirty="0"/>
              <a:t>(Complete link), </a:t>
            </a:r>
            <a:r>
              <a:rPr lang="ko-KR" altLang="en-US" b="0" dirty="0"/>
              <a:t>평균</a:t>
            </a:r>
            <a:r>
              <a:rPr lang="en-US" altLang="ko-KR" b="0" dirty="0"/>
              <a:t>(Average link) </a:t>
            </a:r>
            <a:r>
              <a:rPr lang="ko-KR" altLang="en-US" b="0" dirty="0"/>
              <a:t>등</a:t>
            </a:r>
            <a:r>
              <a:rPr lang="en-US" altLang="ko-KR" b="0" dirty="0"/>
              <a:t> </a:t>
            </a:r>
            <a:r>
              <a:rPr lang="ko-KR" altLang="en-US" b="0" dirty="0"/>
              <a:t> 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039012-576D-4B0E-8B92-DC610A0C4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26FD4E9-5AF0-4A50-B39F-70213389C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FB36B96-46A1-4D50-9E1E-176B84648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46"/>
          <a:stretch/>
        </p:blipFill>
        <p:spPr>
          <a:xfrm>
            <a:off x="248802" y="3140968"/>
            <a:ext cx="3896989" cy="288006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650DF72-49AD-4090-858D-569A5FAECC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731" y="3511291"/>
            <a:ext cx="4836991" cy="2176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474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62BE32-9A91-4AD4-BF43-650BB3D52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to learn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075135-7DF2-46F7-A9E5-D4D4C3230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Dimension reduction</a:t>
            </a:r>
          </a:p>
          <a:p>
            <a:pPr lvl="1"/>
            <a:r>
              <a:rPr lang="en-US" altLang="ko-KR" b="0" dirty="0"/>
              <a:t>Feature selection</a:t>
            </a:r>
          </a:p>
          <a:p>
            <a:pPr lvl="1"/>
            <a:r>
              <a:rPr lang="en-US" altLang="ko-KR" b="0" dirty="0"/>
              <a:t>Feature extraction</a:t>
            </a:r>
          </a:p>
          <a:p>
            <a:pPr lvl="1"/>
            <a:r>
              <a:rPr lang="en-US" altLang="ko-KR" b="0" dirty="0"/>
              <a:t>Visualization</a:t>
            </a:r>
          </a:p>
          <a:p>
            <a:endParaRPr lang="en-US" altLang="ko-KR" dirty="0"/>
          </a:p>
          <a:p>
            <a:r>
              <a:rPr lang="en-US" altLang="ko-KR" dirty="0"/>
              <a:t>Clustering</a:t>
            </a:r>
          </a:p>
          <a:p>
            <a:pPr lvl="1"/>
            <a:r>
              <a:rPr lang="en-US" altLang="ko-KR" b="0" dirty="0"/>
              <a:t>k-Means</a:t>
            </a:r>
          </a:p>
          <a:p>
            <a:pPr lvl="1"/>
            <a:r>
              <a:rPr lang="en-US" altLang="ko-KR" b="0" dirty="0"/>
              <a:t>Hierarchical clustering</a:t>
            </a:r>
          </a:p>
          <a:p>
            <a:pPr lvl="1"/>
            <a:r>
              <a:rPr lang="en-US" altLang="ko-KR" b="0" dirty="0"/>
              <a:t>DBSCAN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EC182CF-EE92-41AA-AE6F-F78EC2C22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79F953D-36DD-4B9B-AF31-1DBEE16DA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00016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D58322-CC72-4128-8CDA-0B7F47020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DBSCAN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FEA4F5-3D70-45F5-912F-5167ADB8C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Density-based spatial clustering of applications with noise</a:t>
            </a:r>
          </a:p>
          <a:p>
            <a:pPr lvl="1"/>
            <a:r>
              <a:rPr lang="ko-KR" altLang="en-US" b="0" dirty="0"/>
              <a:t>데이터를 기준으로 주변에 존재하는 데이터 수에 따라 군집화</a:t>
            </a:r>
            <a:endParaRPr lang="en-US" altLang="ko-KR" b="0" dirty="0"/>
          </a:p>
          <a:p>
            <a:pPr lvl="1"/>
            <a:r>
              <a:rPr lang="en-US" altLang="ko-KR" b="0" dirty="0"/>
              <a:t>‘</a:t>
            </a:r>
            <a:r>
              <a:rPr lang="ko-KR" altLang="en-US" b="0" dirty="0"/>
              <a:t>주변</a:t>
            </a:r>
            <a:r>
              <a:rPr lang="en-US" altLang="ko-KR" b="0" dirty="0"/>
              <a:t>’ </a:t>
            </a:r>
            <a:r>
              <a:rPr lang="ko-KR" altLang="en-US" b="0" dirty="0"/>
              <a:t>과 </a:t>
            </a:r>
            <a:r>
              <a:rPr lang="en-US" altLang="ko-KR" b="0" dirty="0"/>
              <a:t>‘</a:t>
            </a:r>
            <a:r>
              <a:rPr lang="ko-KR" altLang="en-US" b="0" dirty="0"/>
              <a:t>데이터 수</a:t>
            </a:r>
            <a:r>
              <a:rPr lang="en-US" altLang="ko-KR" b="0" dirty="0"/>
              <a:t>’</a:t>
            </a:r>
            <a:r>
              <a:rPr lang="ko-KR" altLang="en-US" b="0" dirty="0"/>
              <a:t>에 대한 정의가 필요</a:t>
            </a:r>
            <a:endParaRPr lang="en-US" altLang="ko-KR" b="0" dirty="0"/>
          </a:p>
          <a:p>
            <a:pPr lvl="1"/>
            <a:r>
              <a:rPr lang="ko-KR" altLang="en-US" b="0" dirty="0"/>
              <a:t>특이한 구조를 가지는 데이터들에 대해서 군집화가 잘 됨</a:t>
            </a:r>
            <a:endParaRPr lang="en-US" altLang="ko-KR" b="0" dirty="0"/>
          </a:p>
          <a:p>
            <a:pPr lvl="1"/>
            <a:r>
              <a:rPr lang="ko-KR" altLang="en-US" b="0" dirty="0"/>
              <a:t>군집화 되지 않은 데이터들은 </a:t>
            </a:r>
            <a:r>
              <a:rPr lang="en-US" altLang="ko-KR" b="0" dirty="0"/>
              <a:t>Noise</a:t>
            </a:r>
            <a:r>
              <a:rPr lang="ko-KR" altLang="en-US" b="0" dirty="0"/>
              <a:t>로 처리함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4CAB15-0408-48D6-AC8C-0A66553BF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081283D-7603-4C6E-8282-366CBF0FD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pic>
        <p:nvPicPr>
          <p:cNvPr id="11" name="그림 10" descr="지도이(가) 표시된 사진&#10;&#10;자동 생성된 설명">
            <a:extLst>
              <a:ext uri="{FF2B5EF4-FFF2-40B4-BE49-F238E27FC236}">
                <a16:creationId xmlns:a16="http://schemas.microsoft.com/office/drawing/2014/main" id="{BF88212F-CD92-41F4-8F56-308FF4F88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619518"/>
            <a:ext cx="4572000" cy="23812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ACBFC65-C537-404B-90B2-D11423A563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25" t="10274" r="17313" b="6522"/>
          <a:stretch/>
        </p:blipFill>
        <p:spPr>
          <a:xfrm>
            <a:off x="5138662" y="3212976"/>
            <a:ext cx="3438636" cy="3095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333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14B46D-6D29-45BC-ABFB-4226BD789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Dimension reduction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06F0C3-088F-4795-ADE8-72BA8844C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모형의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/</a:t>
            </a:r>
            <a:r>
              <a:rPr lang="ko-KR" altLang="en-US" dirty="0" err="1"/>
              <a:t>공간복잡도는</a:t>
            </a:r>
            <a:r>
              <a:rPr lang="ko-KR" altLang="en-US" dirty="0"/>
              <a:t> </a:t>
            </a:r>
            <a:r>
              <a:rPr lang="en-US" altLang="ko-KR" dirty="0"/>
              <a:t>Input</a:t>
            </a:r>
            <a:r>
              <a:rPr lang="ko-KR" altLang="en-US" dirty="0"/>
              <a:t>의 개수에 의존함</a:t>
            </a:r>
            <a:endParaRPr lang="en-US" altLang="ko-KR" dirty="0"/>
          </a:p>
          <a:p>
            <a:pPr lvl="1"/>
            <a:r>
              <a:rPr lang="ko-KR" altLang="en-US" b="0" dirty="0"/>
              <a:t>따라서 </a:t>
            </a:r>
            <a:r>
              <a:rPr lang="ko-KR" altLang="en-US" b="0" dirty="0" err="1"/>
              <a:t>입력값의</a:t>
            </a:r>
            <a:r>
              <a:rPr lang="ko-KR" altLang="en-US" b="0" dirty="0"/>
              <a:t> 차원을 줄이면 모형의 복잡도가 감소함</a:t>
            </a:r>
            <a:endParaRPr lang="en-US" altLang="ko-KR" b="0" dirty="0"/>
          </a:p>
          <a:p>
            <a:pPr lvl="1"/>
            <a:r>
              <a:rPr lang="ko-KR" altLang="en-US" b="0" dirty="0"/>
              <a:t>또한</a:t>
            </a:r>
            <a:r>
              <a:rPr lang="en-US" altLang="ko-KR" b="0" dirty="0"/>
              <a:t>, </a:t>
            </a:r>
            <a:r>
              <a:rPr lang="ko-KR" altLang="en-US" b="0" dirty="0"/>
              <a:t>모형이 강건</a:t>
            </a:r>
            <a:r>
              <a:rPr lang="en-US" altLang="ko-KR" b="0" dirty="0"/>
              <a:t>(Robust)</a:t>
            </a:r>
            <a:r>
              <a:rPr lang="ko-KR" altLang="en-US" b="0" dirty="0"/>
              <a:t>해지고 이해하기 </a:t>
            </a:r>
            <a:r>
              <a:rPr lang="ko-KR" altLang="en-US" b="0" dirty="0" err="1"/>
              <a:t>쉬워짐</a:t>
            </a:r>
            <a:br>
              <a:rPr lang="en-US" altLang="ko-KR" b="0" dirty="0"/>
            </a:br>
            <a:r>
              <a:rPr lang="en-US" altLang="ko-KR" b="0" dirty="0"/>
              <a:t>(Easy to understand)</a:t>
            </a:r>
          </a:p>
          <a:p>
            <a:pPr lvl="1"/>
            <a:r>
              <a:rPr lang="ko-KR" altLang="en-US" b="0" dirty="0"/>
              <a:t>차원을</a:t>
            </a:r>
            <a:r>
              <a:rPr lang="en-US" altLang="ko-KR" b="0" dirty="0"/>
              <a:t> 2</a:t>
            </a:r>
            <a:r>
              <a:rPr lang="ko-KR" altLang="en-US" b="0" dirty="0"/>
              <a:t>개 또는 </a:t>
            </a:r>
            <a:r>
              <a:rPr lang="en-US" altLang="ko-KR" b="0" dirty="0"/>
              <a:t>3</a:t>
            </a:r>
            <a:r>
              <a:rPr lang="ko-KR" altLang="en-US" b="0" dirty="0"/>
              <a:t>개로 줄일 경우 데이터를 시각화 할 수 있음</a:t>
            </a:r>
            <a:endParaRPr lang="en-US" altLang="ko-KR" b="0" dirty="0"/>
          </a:p>
          <a:p>
            <a:r>
              <a:rPr lang="ko-KR" altLang="en-US" dirty="0"/>
              <a:t>차원 축소는 두가지 방법으로 구분됨</a:t>
            </a:r>
            <a:endParaRPr lang="en-US" altLang="ko-KR" dirty="0"/>
          </a:p>
          <a:p>
            <a:pPr lvl="1"/>
            <a:r>
              <a:rPr lang="en-US" altLang="ko-KR" dirty="0"/>
              <a:t>Feature selection</a:t>
            </a:r>
            <a:r>
              <a:rPr lang="en-US" altLang="ko-KR" b="0" dirty="0"/>
              <a:t>: N</a:t>
            </a:r>
            <a:r>
              <a:rPr lang="ko-KR" altLang="en-US" b="0" dirty="0"/>
              <a:t>개의 </a:t>
            </a:r>
            <a:r>
              <a:rPr lang="en-US" altLang="ko-KR" b="0" dirty="0"/>
              <a:t>feature </a:t>
            </a:r>
            <a:r>
              <a:rPr lang="ko-KR" altLang="en-US" b="0" dirty="0"/>
              <a:t>중에서 </a:t>
            </a:r>
            <a:r>
              <a:rPr lang="en-US" altLang="ko-KR" b="0" dirty="0"/>
              <a:t>k</a:t>
            </a:r>
            <a:r>
              <a:rPr lang="ko-KR" altLang="en-US" b="0" dirty="0"/>
              <a:t>개 선택하는 것</a:t>
            </a:r>
            <a:endParaRPr lang="en-US" altLang="ko-KR" b="0" dirty="0"/>
          </a:p>
          <a:p>
            <a:pPr lvl="2"/>
            <a:r>
              <a:rPr lang="en-US" altLang="ko-KR" b="0" dirty="0"/>
              <a:t>Subset selection</a:t>
            </a:r>
          </a:p>
          <a:p>
            <a:pPr lvl="1"/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r>
              <a:rPr lang="en-US" altLang="ko-KR" b="0" dirty="0"/>
              <a:t>: N</a:t>
            </a:r>
            <a:r>
              <a:rPr lang="ko-KR" altLang="en-US" b="0" dirty="0"/>
              <a:t>개의 </a:t>
            </a:r>
            <a:r>
              <a:rPr lang="en-US" altLang="ko-KR" b="0" dirty="0"/>
              <a:t>feature</a:t>
            </a:r>
            <a:r>
              <a:rPr lang="ko-KR" altLang="en-US" b="0" dirty="0"/>
              <a:t>를 조합해 새로운 </a:t>
            </a:r>
            <a:r>
              <a:rPr lang="en-US" altLang="ko-KR" b="0" dirty="0"/>
              <a:t>k</a:t>
            </a:r>
            <a:r>
              <a:rPr lang="ko-KR" altLang="en-US" b="0" dirty="0"/>
              <a:t>개 만드는 것</a:t>
            </a:r>
            <a:endParaRPr lang="en-US" altLang="ko-KR" b="0" dirty="0"/>
          </a:p>
          <a:p>
            <a:pPr lvl="2"/>
            <a:r>
              <a:rPr lang="en-US" altLang="ko-KR" sz="2000" b="0" dirty="0"/>
              <a:t>Principal component analysis, Singular value decomposition, Multi-dimensional scaling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1C3F5F-1281-47AE-AEE1-A32819F9D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5885E2-9304-47EA-B000-252D4530D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091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14B46D-6D29-45BC-ABFB-4226BD789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Dimension reduction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06F0C3-088F-4795-ADE8-72BA8844C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400" dirty="0"/>
              <a:t>텍스트의 경우 수 많은 </a:t>
            </a:r>
            <a:r>
              <a:rPr lang="en-US" altLang="ko-KR" sz="2400" dirty="0"/>
              <a:t>Feature(Term)</a:t>
            </a:r>
            <a:r>
              <a:rPr lang="ko-KR" altLang="en-US" sz="2400" dirty="0"/>
              <a:t>들로 구성된 </a:t>
            </a:r>
            <a:r>
              <a:rPr lang="en-US" altLang="ko-KR" sz="2400" dirty="0"/>
              <a:t>Sparse matrix</a:t>
            </a:r>
            <a:r>
              <a:rPr lang="ko-KR" altLang="en-US" sz="2400" dirty="0"/>
              <a:t>가 생성되기 때문에 차원축소가 필수적</a:t>
            </a:r>
            <a:endParaRPr lang="en-US" altLang="ko-KR" sz="2400" dirty="0"/>
          </a:p>
          <a:p>
            <a:pPr lvl="1"/>
            <a:r>
              <a:rPr lang="ko-KR" altLang="en-US" b="0" dirty="0"/>
              <a:t>일반적으로 </a:t>
            </a:r>
            <a:r>
              <a:rPr lang="en-US" altLang="ko-KR" b="0" dirty="0"/>
              <a:t>10K </a:t>
            </a:r>
            <a:r>
              <a:rPr lang="ko-KR" altLang="en-US" b="0" dirty="0"/>
              <a:t>이상의 </a:t>
            </a:r>
            <a:r>
              <a:rPr lang="en-US" altLang="ko-KR" b="0" dirty="0"/>
              <a:t>Term</a:t>
            </a:r>
            <a:r>
              <a:rPr lang="ko-KR" altLang="en-US" b="0" dirty="0"/>
              <a:t>이 추출됨</a:t>
            </a:r>
            <a:endParaRPr lang="en-US" altLang="ko-KR" b="0" dirty="0"/>
          </a:p>
          <a:p>
            <a:pPr lvl="1"/>
            <a:r>
              <a:rPr lang="ko-KR" altLang="en-US" b="0" dirty="0"/>
              <a:t>차원을 축소할 경우</a:t>
            </a:r>
            <a:r>
              <a:rPr lang="en-US" altLang="ko-KR" b="0" dirty="0"/>
              <a:t>, </a:t>
            </a:r>
            <a:r>
              <a:rPr lang="ko-KR" altLang="en-US" b="0" dirty="0"/>
              <a:t>같은 수준의 정보량을 훨씬 작은 용량에서 얻을 수 있음</a:t>
            </a:r>
            <a:endParaRPr lang="en-US" altLang="ko-KR" b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1C3F5F-1281-47AE-AEE1-A32819F9D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5885E2-9304-47EA-B000-252D4530D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4ED9E13-0D71-4F62-AD03-FAC4397EF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928" y="2996952"/>
            <a:ext cx="5668144" cy="287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83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14B46D-6D29-45BC-ABFB-4226BD789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 selection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06F0C3-088F-4795-ADE8-72BA8844C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Subset selection</a:t>
            </a:r>
          </a:p>
          <a:p>
            <a:pPr lvl="1"/>
            <a:r>
              <a:rPr lang="en-US" altLang="ko-KR" b="0" dirty="0"/>
              <a:t>Feature</a:t>
            </a:r>
            <a:r>
              <a:rPr lang="ko-KR" altLang="en-US" b="0" dirty="0"/>
              <a:t>들 중에서 가장 좋은 성능을 보이는 부분집합을 찾는 것</a:t>
            </a:r>
            <a:endParaRPr lang="en-US" altLang="ko-KR" b="0" dirty="0"/>
          </a:p>
          <a:p>
            <a:pPr lvl="2"/>
            <a:r>
              <a:rPr lang="ko-KR" altLang="en-US" b="0" dirty="0"/>
              <a:t>적은 개수의 변수로 충분히 설명 가능하다면</a:t>
            </a:r>
            <a:r>
              <a:rPr lang="en-US" altLang="ko-KR" b="0" dirty="0"/>
              <a:t>, </a:t>
            </a:r>
            <a:r>
              <a:rPr lang="ko-KR" altLang="en-US" b="0" dirty="0"/>
              <a:t>굳이 더 많은 변수를 쓸 이유가 없음 </a:t>
            </a:r>
            <a:r>
              <a:rPr lang="en-US" altLang="ko-KR" b="0" dirty="0"/>
              <a:t>(</a:t>
            </a:r>
            <a:r>
              <a:rPr lang="ko-KR" altLang="en-US" b="0" dirty="0"/>
              <a:t>오컴의 면도날</a:t>
            </a:r>
            <a:r>
              <a:rPr lang="en-US" altLang="ko-KR" b="0" dirty="0"/>
              <a:t>)</a:t>
            </a:r>
          </a:p>
          <a:p>
            <a:pPr lvl="1"/>
            <a:r>
              <a:rPr lang="en-US" altLang="ko-KR" b="0" dirty="0"/>
              <a:t>N</a:t>
            </a:r>
            <a:r>
              <a:rPr lang="ko-KR" altLang="en-US" b="0" dirty="0"/>
              <a:t>개의 </a:t>
            </a:r>
            <a:r>
              <a:rPr lang="en-US" altLang="ko-KR" b="0" dirty="0"/>
              <a:t>feature</a:t>
            </a:r>
            <a:r>
              <a:rPr lang="ko-KR" altLang="en-US" b="0" dirty="0"/>
              <a:t>에 대하여 </a:t>
            </a:r>
            <a:r>
              <a:rPr lang="en-US" altLang="ko-KR" b="0" dirty="0"/>
              <a:t>2</a:t>
            </a:r>
            <a:r>
              <a:rPr lang="en-US" altLang="ko-KR" b="0" baseline="30000" dirty="0"/>
              <a:t>n</a:t>
            </a:r>
            <a:r>
              <a:rPr lang="en-US" altLang="ko-KR" b="0" dirty="0"/>
              <a:t> </a:t>
            </a:r>
            <a:r>
              <a:rPr lang="ko-KR" altLang="en-US" b="0" dirty="0"/>
              <a:t>개의 부분집합이 생길 수 있음</a:t>
            </a:r>
            <a:endParaRPr lang="en-US" altLang="ko-KR" b="0" dirty="0"/>
          </a:p>
          <a:p>
            <a:pPr lvl="1"/>
            <a:r>
              <a:rPr lang="ko-KR" altLang="en-US" b="0" dirty="0"/>
              <a:t>모든 경우의 수를 확인 할 수 없기때문에</a:t>
            </a:r>
            <a:r>
              <a:rPr lang="en-US" altLang="ko-KR" b="0" dirty="0"/>
              <a:t>,</a:t>
            </a:r>
            <a:r>
              <a:rPr lang="ko-KR" altLang="en-US" b="0" dirty="0"/>
              <a:t>  </a:t>
            </a:r>
            <a:r>
              <a:rPr lang="en-US" altLang="ko-KR" b="0" dirty="0"/>
              <a:t>Forward selection </a:t>
            </a:r>
            <a:r>
              <a:rPr lang="ko-KR" altLang="en-US" b="0" dirty="0"/>
              <a:t>또는</a:t>
            </a:r>
            <a:r>
              <a:rPr lang="en-US" altLang="ko-KR" b="0" dirty="0"/>
              <a:t> Backward selection (Backward</a:t>
            </a:r>
            <a:r>
              <a:rPr lang="ko-KR" altLang="en-US" b="0" dirty="0"/>
              <a:t> </a:t>
            </a:r>
            <a:r>
              <a:rPr lang="en-US" altLang="ko-KR" b="0" dirty="0"/>
              <a:t>elimination)</a:t>
            </a:r>
            <a:r>
              <a:rPr lang="ko-KR" altLang="en-US" b="0" dirty="0"/>
              <a:t>을 사용함</a:t>
            </a:r>
            <a:endParaRPr lang="en-US" altLang="ko-KR" b="0" dirty="0"/>
          </a:p>
          <a:p>
            <a:r>
              <a:rPr lang="en-US" altLang="ko-KR" dirty="0"/>
              <a:t>Forward selection</a:t>
            </a:r>
          </a:p>
          <a:p>
            <a:pPr lvl="1"/>
            <a:r>
              <a:rPr lang="ko-KR" altLang="en-US" b="0" dirty="0"/>
              <a:t>모형의 성능이 더 이상 좋아지지 않을 때 까지 변수를 하나씩 추가</a:t>
            </a:r>
            <a:endParaRPr lang="en-US" altLang="ko-KR" b="0" dirty="0"/>
          </a:p>
          <a:p>
            <a:r>
              <a:rPr lang="en-US" altLang="ko-KR" dirty="0"/>
              <a:t>Backward selection(Backward</a:t>
            </a:r>
            <a:r>
              <a:rPr lang="ko-KR" altLang="en-US" dirty="0"/>
              <a:t> </a:t>
            </a:r>
            <a:r>
              <a:rPr lang="en-US" altLang="ko-KR" dirty="0"/>
              <a:t>elimination)</a:t>
            </a:r>
          </a:p>
          <a:p>
            <a:pPr lvl="1"/>
            <a:r>
              <a:rPr lang="ko-KR" altLang="en-US" b="0" dirty="0"/>
              <a:t>모든 변수를 넣고</a:t>
            </a:r>
            <a:r>
              <a:rPr lang="en-US" altLang="ko-KR" b="0" dirty="0"/>
              <a:t>, </a:t>
            </a:r>
            <a:r>
              <a:rPr lang="ko-KR" altLang="en-US" b="0" dirty="0"/>
              <a:t>유의하지 않은 변수를 순차적으로 제거</a:t>
            </a:r>
            <a:endParaRPr lang="en-US" altLang="ko-KR" b="0" dirty="0"/>
          </a:p>
          <a:p>
            <a:pPr lvl="1"/>
            <a:r>
              <a:rPr lang="ko-KR" altLang="en-US" b="0" dirty="0"/>
              <a:t>유의수준은 </a:t>
            </a:r>
            <a:r>
              <a:rPr lang="en-US" altLang="ko-KR" b="0" dirty="0"/>
              <a:t>0.1, 0.05</a:t>
            </a:r>
            <a:r>
              <a:rPr lang="ko-KR" altLang="en-US" b="0" dirty="0"/>
              <a:t>등을 주로 사용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1C3F5F-1281-47AE-AEE1-A32819F9D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5885E2-9304-47EA-B000-252D4530D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6036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A90B7-AB06-4F9E-9D6B-918740183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Backward</a:t>
            </a:r>
            <a:r>
              <a:rPr lang="ko-KR" altLang="en-US" dirty="0"/>
              <a:t> </a:t>
            </a:r>
            <a:r>
              <a:rPr lang="en-US" altLang="ko-KR" dirty="0"/>
              <a:t>selection example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710AD27-FBC8-4D03-92EB-64C6E562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Business Intelligence &amp; Data Analytics Lab., Dept. of IE (https://sites.google.com/view/kkbizintelligence/)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2FC62C-25AF-4900-BDD5-570CDF7E2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114D99C-82C1-48A9-B1B9-9D1AC0006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825480"/>
            <a:ext cx="5688632" cy="545279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7A6271F-F6E9-4FA9-9714-5238952F427C}"/>
              </a:ext>
            </a:extLst>
          </p:cNvPr>
          <p:cNvSpPr/>
          <p:nvPr/>
        </p:nvSpPr>
        <p:spPr>
          <a:xfrm>
            <a:off x="818690" y="6139777"/>
            <a:ext cx="77586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latin typeface="Garamond" panose="02020404030301010803" pitchFamily="18" charset="0"/>
                <a:ea typeface="HY울릉도M" pitchFamily="18" charset="-127"/>
              </a:rPr>
              <a:t>https://ncss-wpengine.netdna-ssl.com/wp-content/themes/ncss/pdf/Procedures/NCSS/Stepwise_Regression.pdf</a:t>
            </a:r>
          </a:p>
        </p:txBody>
      </p:sp>
    </p:spTree>
    <p:extLst>
      <p:ext uri="{BB962C8B-B14F-4D97-AF65-F5344CB8AC3E}">
        <p14:creationId xmlns:p14="http://schemas.microsoft.com/office/powerpoint/2010/main" val="227381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0F8EC4-61E2-476E-9BF4-0EE7B0857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7C80AC-FC23-4DCA-A2DA-A0D3B274E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</a:p>
          <a:p>
            <a:pPr lvl="1"/>
            <a:r>
              <a:rPr lang="ko-KR" altLang="en-US" b="0" dirty="0"/>
              <a:t>고차원의 </a:t>
            </a:r>
            <a:r>
              <a:rPr lang="en-US" altLang="ko-KR" b="0" dirty="0"/>
              <a:t>feature</a:t>
            </a:r>
            <a:r>
              <a:rPr lang="ko-KR" altLang="en-US" b="0" dirty="0"/>
              <a:t>들을 보다 저차원에 </a:t>
            </a:r>
            <a:r>
              <a:rPr lang="en-US" altLang="ko-KR" b="0" dirty="0"/>
              <a:t>projection </a:t>
            </a:r>
            <a:r>
              <a:rPr lang="ko-KR" altLang="en-US" b="0" dirty="0"/>
              <a:t>하는 것</a:t>
            </a:r>
          </a:p>
          <a:p>
            <a:pPr lvl="1"/>
            <a:r>
              <a:rPr lang="en-US" altLang="ko-KR" b="0" dirty="0"/>
              <a:t>Principal Component Analysis, Singular Value Decomposition, Matrix Factorization, Multidimensional Scaling, t-SNE</a:t>
            </a:r>
          </a:p>
          <a:p>
            <a:pPr lvl="1"/>
            <a:r>
              <a:rPr lang="ko-KR" altLang="en-US" b="0" dirty="0"/>
              <a:t>수 많은 방법이 있으며</a:t>
            </a:r>
            <a:r>
              <a:rPr lang="en-US" altLang="ko-KR" b="0" dirty="0"/>
              <a:t>, </a:t>
            </a:r>
            <a:r>
              <a:rPr lang="ko-KR" altLang="en-US" b="0" dirty="0"/>
              <a:t>데이터의 특성에 따라 사용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5AF384-CAAD-4EB8-B12C-1652F5AC1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D9AE8-05F5-47B9-99CD-BC18B9A09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29028B0-2B02-45A8-B246-B221E9022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956" y="2901994"/>
            <a:ext cx="8245342" cy="327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063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0F8EC4-61E2-476E-9BF4-0EE7B0857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E67C80AC-FC23-4DCA-A2DA-A0D3B274EA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altLang="ko-KR" dirty="0"/>
                  <a:t>Principal Component Analysis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𝒛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altLang="ko-KR" dirty="0">
                  <a:latin typeface="Cambria Math" panose="02040503050406030204" pitchFamily="18" charset="0"/>
                </a:endParaRPr>
              </a:p>
              <a:p>
                <a:pPr lvl="2"/>
                <a:r>
                  <a:rPr lang="en-US" altLang="ko-KR" b="0" dirty="0">
                    <a:latin typeface="Cambria Math" panose="02040503050406030204" pitchFamily="18" charset="0"/>
                  </a:rPr>
                  <a:t>z: 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새로운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feature, w: 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선형변환 식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, x: 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원래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features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𝑽𝒂𝒓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p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𝑻</m:t>
                            </m:r>
                          </m:sup>
                        </m:sSup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altLang="ko-KR" b="1" i="0" smtClean="0">
                        <a:latin typeface="Cambria Math" panose="02040503050406030204" pitchFamily="18" charset="0"/>
                      </a:rPr>
                      <m:t>𝚺</m:t>
                    </m:r>
                    <m:r>
                      <a:rPr lang="en-US" altLang="ko-KR" b="1" i="0" smtClean="0">
                        <a:latin typeface="Cambria Math" panose="02040503050406030204" pitchFamily="18" charset="0"/>
                      </a:rPr>
                      <m:t>𝐰</m:t>
                    </m:r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이므로</a:t>
                </a:r>
                <a:r>
                  <a:rPr lang="en-US" altLang="ko-KR" dirty="0"/>
                  <a:t>,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𝑽𝒂𝒓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</m:d>
                    <m:r>
                      <a:rPr lang="en-US" altLang="ko-KR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altLang="ko-KR">
                        <a:latin typeface="Cambria Math" panose="02040503050406030204" pitchFamily="18" charset="0"/>
                      </a:rPr>
                      <m:t>𝚺</m:t>
                    </m:r>
                    <m:r>
                      <a:rPr lang="en-US" altLang="ko-KR">
                        <a:latin typeface="Cambria Math" panose="02040503050406030204" pitchFamily="18" charset="0"/>
                      </a:rPr>
                      <m:t>𝐰</m:t>
                    </m:r>
                  </m:oMath>
                </a14:m>
                <a:endParaRPr lang="en-US" altLang="ko-KR" dirty="0"/>
              </a:p>
              <a:p>
                <a:pPr lvl="2"/>
                <a:r>
                  <a:rPr lang="ko-KR" altLang="en-US" b="0" dirty="0"/>
                  <a:t>즉</a:t>
                </a:r>
                <a:r>
                  <a:rPr lang="en-US" altLang="ko-KR" b="0" dirty="0"/>
                  <a:t>, z</a:t>
                </a:r>
                <a:r>
                  <a:rPr lang="ko-KR" altLang="en-US" b="0" dirty="0"/>
                  <a:t>들을 이용하여 기존 </a:t>
                </a:r>
                <a:r>
                  <a:rPr lang="en-US" altLang="ko-KR" b="0" dirty="0"/>
                  <a:t>feature</a:t>
                </a:r>
                <a:r>
                  <a:rPr lang="ko-KR" altLang="en-US" b="0" dirty="0"/>
                  <a:t>들을 전부 설명 가능해야 함 </a:t>
                </a:r>
                <a:r>
                  <a:rPr lang="en-US" altLang="ko-KR" b="0" dirty="0"/>
                  <a:t>(</a:t>
                </a:r>
                <a:r>
                  <a:rPr lang="ko-KR" altLang="en-US" b="0" dirty="0"/>
                  <a:t>전체 변수들의 공분산을 분해하는 개념</a:t>
                </a:r>
                <a:r>
                  <a:rPr lang="en-US" altLang="ko-KR" b="0" dirty="0"/>
                  <a:t>)</a:t>
                </a:r>
              </a:p>
              <a:p>
                <a:pPr lvl="2"/>
                <a:r>
                  <a:rPr lang="ko-KR" altLang="en-US" b="0" dirty="0"/>
                  <a:t>또한 </a:t>
                </a:r>
                <a:r>
                  <a:rPr lang="en-US" altLang="ko-KR" b="0" dirty="0"/>
                  <a:t>Unique</a:t>
                </a:r>
                <a:r>
                  <a:rPr lang="ko-KR" altLang="en-US" b="0" dirty="0"/>
                  <a:t>한 선형변환을 찾아야 하므로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ko-KR" altLang="en-US" b="0" dirty="0"/>
                  <a:t>을</a:t>
                </a:r>
                <a:r>
                  <a:rPr lang="en-US" altLang="ko-KR" b="0" dirty="0"/>
                  <a:t> </a:t>
                </a:r>
                <a:r>
                  <a:rPr lang="ko-KR" altLang="en-US" b="0" dirty="0"/>
                  <a:t>만족해야 함</a:t>
                </a:r>
                <a:endParaRPr lang="en-US" altLang="ko-KR" b="0" dirty="0"/>
              </a:p>
              <a:p>
                <a:pPr lvl="1"/>
                <a:r>
                  <a:rPr lang="ko-KR" altLang="en-US" dirty="0"/>
                  <a:t>따라서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ko-KR" altLang="en-US" dirty="0"/>
                  <a:t>에 대한 </a:t>
                </a:r>
                <a:r>
                  <a:rPr lang="en-US" altLang="ko-KR" dirty="0"/>
                  <a:t>PCA</a:t>
                </a:r>
                <a:r>
                  <a:rPr lang="ko-KR" altLang="en-US" dirty="0"/>
                  <a:t>는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ko-KR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altLang="ko-KR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1" i="1" smtClean="0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  <m:sub>
                                <m:r>
                                  <a:rPr lang="en-US" altLang="ko-KR" b="1" i="1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sSubSup>
                          <m:sSubSup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𝑻</m:t>
                            </m:r>
                          </m:sup>
                        </m:sSubSup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𝚺</m:t>
                        </m:r>
                        <m:sSub>
                          <m:sSub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>
                                <a:latin typeface="Cambria Math" panose="02040503050406030204" pitchFamily="18" charset="0"/>
                              </a:rPr>
                              <m:t>𝐰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e>
                    </m:func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𝜶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𝑻</m:t>
                            </m:r>
                          </m:sup>
                        </m:sSubSup>
                        <m:sSub>
                          <m:sSub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</m:d>
                  </m:oMath>
                </a14:m>
                <a:r>
                  <a:rPr lang="ko-KR" altLang="en-US" dirty="0"/>
                  <a:t>을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찾는 과정임</a:t>
                </a:r>
                <a:endParaRPr lang="en-US" altLang="ko-KR" dirty="0"/>
              </a:p>
              <a:p>
                <a:pPr lvl="2"/>
                <a:r>
                  <a:rPr lang="ko-KR" altLang="en-US" b="0" dirty="0"/>
                  <a:t>미분 후 전개하면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ko-KR" altLang="en-US" b="0" dirty="0"/>
                  <a:t>는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ko-KR" altLang="en-US" b="0" dirty="0"/>
                  <a:t>의 고유 값 중 가장 큰 것과 같고</a:t>
                </a:r>
                <a:r>
                  <a:rPr lang="en-US" altLang="ko-KR" b="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b="0" dirty="0"/>
                  <a:t>은 대응하는 고유벡터</a:t>
                </a:r>
                <a:endParaRPr lang="en-US" altLang="ko-KR" b="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ko-KR" altLang="en-US" dirty="0"/>
                  <a:t>는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𝒛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ko-KR" altLang="en-US" dirty="0"/>
                  <a:t>과 직교해야 하므로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  <m:sub>
                                <m:r>
                                  <a:rPr lang="en-US" altLang="ko-KR" b="1" i="1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sSubSup>
                          <m:sSubSup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𝑻</m:t>
                            </m:r>
                          </m:sup>
                        </m:sSubSup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𝚺</m:t>
                        </m:r>
                        <m:sSub>
                          <m:sSub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>
                                <a:latin typeface="Cambria Math" panose="02040503050406030204" pitchFamily="18" charset="0"/>
                              </a:rPr>
                              <m:t>𝐰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func>
                    <m:r>
                      <a:rPr lang="en-US" altLang="ko-KR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𝜶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𝑻</m:t>
                            </m:r>
                          </m:sup>
                        </m:sSubSup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𝜷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𝑻</m:t>
                            </m:r>
                          </m:sup>
                        </m:sSubSup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</m:oMath>
                </a14:m>
                <a:endParaRPr lang="en-US" altLang="ko-KR" dirty="0"/>
              </a:p>
              <a:p>
                <a:pPr lvl="2"/>
                <a:r>
                  <a:rPr lang="ko-KR" altLang="en-US" b="0" dirty="0"/>
                  <a:t>미분 후 전개하면 </a:t>
                </a:r>
                <a14:m>
                  <m:oMath xmlns:m="http://schemas.openxmlformats.org/officeDocument/2006/math">
                    <m:r>
                      <a:rPr lang="en-US" altLang="ko-KR" b="0" i="1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ko-KR" altLang="en-US" b="0" dirty="0"/>
                  <a:t>는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1"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ko-KR" altLang="en-US" b="0" dirty="0"/>
                  <a:t>의 고유 값 중 두번째로 큰 것</a:t>
                </a:r>
                <a:r>
                  <a:rPr lang="en-US" altLang="ko-KR" b="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ko-KR" altLang="en-US" b="0" dirty="0"/>
                  <a:t>는 대응하는 고유벡터</a:t>
                </a:r>
                <a:endParaRPr lang="en-US" altLang="ko-KR" b="0" dirty="0"/>
              </a:p>
              <a:p>
                <a:pPr lvl="1"/>
                <a:r>
                  <a:rPr lang="ko-KR" altLang="en-US" dirty="0"/>
                  <a:t>결국 </a:t>
                </a:r>
                <a:r>
                  <a:rPr lang="en-US" altLang="ko-KR" dirty="0"/>
                  <a:t>PCA</a:t>
                </a:r>
                <a:r>
                  <a:rPr lang="ko-KR" altLang="en-US" dirty="0"/>
                  <a:t>는 공분산행렬</a:t>
                </a:r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r>
                      <a:rPr lang="en-US" altLang="ko-KR">
                        <a:latin typeface="Cambria Math" panose="02040503050406030204" pitchFamily="18" charset="0"/>
                      </a:rPr>
                      <m:t>𝚺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dirty="0"/>
                  <a:t>을 고유 값 분해 한 것과 같음</a:t>
                </a:r>
                <a:endParaRPr lang="en-US" altLang="ko-KR" dirty="0"/>
              </a:p>
              <a:p>
                <a:pPr lvl="2"/>
                <a:r>
                  <a:rPr lang="ko-KR" altLang="en-US" b="0" dirty="0"/>
                  <a:t>주 성분을 몇 개 사용할 지</a:t>
                </a:r>
                <a:r>
                  <a:rPr lang="en-US" altLang="ko-KR" b="0" dirty="0"/>
                  <a:t>(</a:t>
                </a:r>
                <a:r>
                  <a:rPr lang="ko-KR" altLang="en-US" b="0" dirty="0"/>
                  <a:t>몇 번째 고유 값 까지 사용할 지</a:t>
                </a:r>
                <a:r>
                  <a:rPr lang="en-US" altLang="ko-KR" b="0" dirty="0"/>
                  <a:t>)</a:t>
                </a:r>
                <a:r>
                  <a:rPr lang="ko-KR" altLang="en-US" b="0" dirty="0"/>
                  <a:t>는 </a:t>
                </a:r>
                <a:r>
                  <a:rPr lang="en-US" altLang="ko-KR" b="0" dirty="0"/>
                  <a:t>Scree graph</a:t>
                </a:r>
                <a:r>
                  <a:rPr lang="ko-KR" altLang="en-US" b="0" dirty="0"/>
                  <a:t>를 이용 </a:t>
                </a:r>
                <a:endParaRPr lang="en-US" altLang="ko-KR" b="0" dirty="0"/>
              </a:p>
              <a:p>
                <a:pPr lvl="2"/>
                <a:endParaRPr lang="en-US" altLang="ko-KR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E67C80AC-FC23-4DCA-A2DA-A0D3B274EA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9" t="-1774" r="-21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5AF384-CAAD-4EB8-B12C-1652F5AC1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D9AE8-05F5-47B9-99CD-BC18B9A09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6953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0F8EC4-61E2-476E-9BF4-0EE7B0857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extraction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E67C80AC-FC23-4DCA-A2DA-A0D3B274EA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Singular Value Decomposition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smtClean="0">
                        <a:latin typeface="Cambria Math" panose="02040503050406030204" pitchFamily="18" charset="0"/>
                      </a:rPr>
                      <m:t>𝐗</m:t>
                    </m:r>
                  </m:oMath>
                </a14:m>
                <a:r>
                  <a:rPr lang="ko-KR" altLang="en-US" dirty="0" err="1"/>
                  <a:t>를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 panose="02040503050406030204" pitchFamily="18" charset="0"/>
                      </a:rPr>
                      <m:t>𝐕𝐀</m:t>
                    </m:r>
                    <m:sSup>
                      <m:sSup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altLang="ko-KR" b="1" i="0" smtClean="0">
                            <a:latin typeface="Cambria Math" panose="02040503050406030204" pitchFamily="18" charset="0"/>
                          </a:rPr>
                          <m:t>𝐓</m:t>
                        </m:r>
                      </m:sup>
                    </m:sSup>
                  </m:oMath>
                </a14:m>
                <a:r>
                  <a:rPr lang="ko-KR" altLang="en-US" b="1" i="0" dirty="0">
                    <a:latin typeface="Cambria Math" panose="02040503050406030204" pitchFamily="18" charset="0"/>
                  </a:rPr>
                  <a:t>로 분해하는 것을 </a:t>
                </a:r>
                <a:r>
                  <a:rPr lang="en-US" altLang="ko-KR" b="1" i="0" dirty="0">
                    <a:latin typeface="Cambria Math" panose="02040503050406030204" pitchFamily="18" charset="0"/>
                  </a:rPr>
                  <a:t>SVD</a:t>
                </a:r>
                <a:r>
                  <a:rPr lang="ko-KR" altLang="en-US" b="1" i="0" dirty="0">
                    <a:latin typeface="Cambria Math" panose="02040503050406030204" pitchFamily="18" charset="0"/>
                  </a:rPr>
                  <a:t>라고 함</a:t>
                </a:r>
                <a:br>
                  <a:rPr lang="en-US" altLang="ko-KR" b="1" i="0" dirty="0">
                    <a:latin typeface="Cambria Math" panose="02040503050406030204" pitchFamily="18" charset="0"/>
                  </a:rPr>
                </a:br>
                <a:r>
                  <a:rPr lang="en-US" altLang="ko-KR" b="1" i="0" dirty="0">
                    <a:latin typeface="Cambria Math" panose="02040503050406030204" pitchFamily="18" charset="0"/>
                  </a:rPr>
                  <a:t>(</a:t>
                </a:r>
                <a:r>
                  <a:rPr lang="ko-KR" altLang="en-US" b="1" i="0" dirty="0">
                    <a:latin typeface="Cambria Math" panose="02040503050406030204" pitchFamily="18" charset="0"/>
                  </a:rPr>
                  <a:t>일반적으로 </a:t>
                </a:r>
                <a14:m>
                  <m:oMath xmlns:m="http://schemas.openxmlformats.org/officeDocument/2006/math">
                    <m:r>
                      <a:rPr lang="en-US" altLang="ko-KR" b="1" i="0" smtClean="0">
                        <a:latin typeface="Cambria Math" panose="02040503050406030204" pitchFamily="18" charset="0"/>
                      </a:rPr>
                      <m:t>𝐔</m:t>
                    </m:r>
                    <m:r>
                      <a:rPr lang="en-US" altLang="ko-KR" b="1" i="0" smtClean="0">
                        <a:latin typeface="Cambria Math" panose="02040503050406030204" pitchFamily="18" charset="0"/>
                      </a:rPr>
                      <m:t>𝚺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 panose="02040503050406030204" pitchFamily="18" charset="0"/>
                          </a:rPr>
                          <m:t>𝐕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ko-KR" i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altLang="ko-KR" b="1" i="0" dirty="0">
                    <a:latin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ko-KR">
                        <a:latin typeface="Cambria Math" panose="02040503050406030204" pitchFamily="18" charset="0"/>
                      </a:rPr>
                      <m:t>𝐔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𝑺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𝐕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ko-KR" altLang="en-US" b="1" i="0" dirty="0">
                    <a:latin typeface="Cambria Math" panose="02040503050406030204" pitchFamily="18" charset="0"/>
                  </a:rPr>
                  <a:t>로 표기</a:t>
                </a:r>
                <a:r>
                  <a:rPr lang="en-US" altLang="ko-KR" b="1" i="0" dirty="0">
                    <a:latin typeface="Cambria Math" panose="02040503050406030204" pitchFamily="18" charset="0"/>
                  </a:rPr>
                  <a:t>)</a:t>
                </a:r>
              </a:p>
              <a:p>
                <a:pPr lvl="2"/>
                <a:r>
                  <a:rPr lang="en-US" altLang="ko-KR" b="0" dirty="0">
                    <a:latin typeface="Cambria Math" panose="02040503050406030204" pitchFamily="18" charset="0"/>
                  </a:rPr>
                  <a:t>X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가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N*d 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행렬일 때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, V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는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N*N, A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는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N*d, W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는 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d*d </a:t>
                </a:r>
                <a:r>
                  <a:rPr lang="ko-KR" altLang="en-US" b="0" dirty="0">
                    <a:latin typeface="Cambria Math" panose="02040503050406030204" pitchFamily="18" charset="0"/>
                  </a:rPr>
                  <a:t>차원의 행렬이 됨</a:t>
                </a:r>
                <a:r>
                  <a:rPr lang="ko-KR" altLang="en-US" b="0" i="0" dirty="0">
                    <a:latin typeface="Cambria Math" panose="02040503050406030204" pitchFamily="18" charset="0"/>
                  </a:rPr>
                  <a:t> </a:t>
                </a:r>
                <a:endParaRPr lang="en-US" altLang="ko-KR" b="0" i="0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smtClean="0">
                        <a:latin typeface="Cambria Math" panose="02040503050406030204" pitchFamily="18" charset="0"/>
                      </a:rPr>
                      <m:t>𝐗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mtClean="0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a:rPr lang="en-US" altLang="ko-KR" smtClean="0">
                            <a:latin typeface="Cambria Math" panose="02040503050406030204" pitchFamily="18" charset="0"/>
                          </a:rPr>
                          <m:t>𝐓</m:t>
                        </m:r>
                      </m:sup>
                    </m:sSup>
                    <m:r>
                      <a:rPr lang="en-US" altLang="ko-KR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smtClean="0">
                        <a:latin typeface="Cambria Math" panose="02040503050406030204" pitchFamily="18" charset="0"/>
                      </a:rPr>
                      <m:t>𝐕𝐀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altLang="ko-KR" smtClean="0">
                            <a:latin typeface="Cambria Math" panose="02040503050406030204" pitchFamily="18" charset="0"/>
                          </a:rPr>
                          <m:t>𝐓</m:t>
                        </m:r>
                      </m:sup>
                    </m:sSup>
                    <m:r>
                      <a:rPr lang="en-US" altLang="ko-K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mtClean="0">
                                <a:latin typeface="Cambria Math" panose="02040503050406030204" pitchFamily="18" charset="0"/>
                              </a:rPr>
                              <m:t>𝐕𝐀</m:t>
                            </m:r>
                            <m:sSup>
                              <m:sSup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smtClean="0">
                                    <a:latin typeface="Cambria Math" panose="02040503050406030204" pitchFamily="18" charset="0"/>
                                  </a:rPr>
                                  <m:t>𝐖</m:t>
                                </m:r>
                              </m:e>
                              <m:sup>
                                <m:r>
                                  <a:rPr lang="en-US" altLang="ko-KR" smtClean="0">
                                    <a:latin typeface="Cambria Math" panose="02040503050406030204" pitchFamily="18" charset="0"/>
                                  </a:rPr>
                                  <m:t>𝐓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altLang="ko-KR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smtClean="0">
                        <a:latin typeface="Cambria Math" panose="02040503050406030204" pitchFamily="18" charset="0"/>
                      </a:rPr>
                      <m:t>𝐕𝐀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altLang="ko-KR" smtClean="0">
                            <a:latin typeface="Cambria Math" panose="02040503050406030204" pitchFamily="18" charset="0"/>
                          </a:rPr>
                          <m:t>𝐓</m:t>
                        </m:r>
                      </m:sup>
                    </m:sSup>
                    <m:r>
                      <a:rPr lang="en-US" altLang="ko-KR" i="1" smtClean="0">
                        <a:latin typeface="Cambria Math" panose="02040503050406030204" pitchFamily="18" charset="0"/>
                      </a:rPr>
                      <m:t>𝑾</m:t>
                    </m:r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altLang="ko-KR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i="1" smtClean="0">
                        <a:latin typeface="Cambria Math" panose="02040503050406030204" pitchFamily="18" charset="0"/>
                      </a:rPr>
                      <m:t>𝑽𝑬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pPr lvl="2"/>
                <a:r>
                  <a:rPr lang="en-US" altLang="ko-KR" b="0" dirty="0"/>
                  <a:t>V</a:t>
                </a:r>
                <a:r>
                  <a:rPr lang="ko-KR" altLang="en-US" b="0" dirty="0"/>
                  <a:t>는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1">
                        <a:latin typeface="Cambria Math" panose="02040503050406030204" pitchFamily="18" charset="0"/>
                      </a:rPr>
                      <m:t>X</m:t>
                    </m:r>
                    <m:sSup>
                      <m:sSupPr>
                        <m:ctrlPr>
                          <a:rPr lang="en-US" altLang="ko-KR" b="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ko-KR" b="0">
                        <a:latin typeface="Cambria Math" panose="02040503050406030204" pitchFamily="18" charset="0"/>
                      </a:rPr>
                      <m:t>(=</m:t>
                    </m:r>
                    <m:r>
                      <m:rPr>
                        <m:sty m:val="p"/>
                      </m:rPr>
                      <a:rPr lang="en-US" altLang="ko-KR" b="0" i="1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ko-KR" b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b="0" dirty="0"/>
                  <a:t>의 고유 벡터와 같음 </a:t>
                </a:r>
                <a:r>
                  <a:rPr lang="en-US" altLang="ko-KR" b="0" dirty="0"/>
                  <a:t>(PCA), </a:t>
                </a:r>
                <a14:m>
                  <m:oMath xmlns:m="http://schemas.openxmlformats.org/officeDocument/2006/math">
                    <m:r>
                      <a:rPr lang="en-US" altLang="ko-KR" b="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altLang="ko-KR" b="0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𝐗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>
                                <a:latin typeface="Cambria Math" panose="02040503050406030204" pitchFamily="18" charset="0"/>
                              </a:rPr>
                              <m:t>𝐕𝐀</m:t>
                            </m:r>
                            <m:sSup>
                              <m:sSup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𝐖</m:t>
                                </m:r>
                              </m:e>
                              <m:sup>
                                <m: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𝐓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ko-KR">
                        <a:latin typeface="Cambria Math" panose="02040503050406030204" pitchFamily="18" charset="0"/>
                      </a:rPr>
                      <m:t>𝐕𝐀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𝐓</m:t>
                        </m:r>
                      </m:sup>
                    </m:sSup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𝑾</m:t>
                    </m:r>
                    <m:sSup>
                      <m:sSup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p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  <m:sSup>
                      <m:sSup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0" smtClean="0">
                            <a:latin typeface="Cambria Math" panose="02040503050406030204" pitchFamily="18" charset="0"/>
                          </a:rPr>
                          <m:t>𝐕</m:t>
                        </m:r>
                      </m:e>
                      <m:sup>
                        <m:r>
                          <a:rPr lang="en-US" altLang="ko-KR" b="1" i="0" smtClean="0">
                            <a:latin typeface="Cambria Math" panose="02040503050406030204" pitchFamily="18" charset="0"/>
                          </a:rPr>
                          <m:t>𝐓</m:t>
                        </m:r>
                      </m:sup>
                    </m:sSup>
                    <m:r>
                      <a:rPr lang="en-US" altLang="ko-KR">
                        <a:latin typeface="Cambria Math" panose="02040503050406030204" pitchFamily="18" charset="0"/>
                      </a:rPr>
                      <m:t>𝐕𝐀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p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𝐓</m:t>
                        </m:r>
                      </m:sup>
                    </m:sSup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𝑾𝑫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</m:oMath>
                </a14:m>
                <a:endParaRPr lang="en-US" altLang="ko-KR" b="1" i="0" dirty="0">
                  <a:latin typeface="Cambria Math" panose="02040503050406030204" pitchFamily="18" charset="0"/>
                </a:endParaRPr>
              </a:p>
              <a:p>
                <a:pPr lvl="2"/>
                <a:r>
                  <a:rPr lang="en-US" altLang="ko-KR" b="0" dirty="0"/>
                  <a:t>W</a:t>
                </a:r>
                <a:r>
                  <a:rPr lang="ko-KR" altLang="en-US" b="0" dirty="0"/>
                  <a:t>는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altLang="ko-KR" b="0" dirty="0"/>
                  <a:t>(d*d)</a:t>
                </a:r>
                <a:r>
                  <a:rPr lang="ko-KR" altLang="en-US" b="0" dirty="0"/>
                  <a:t>의 고유 벡터와 같음 </a:t>
                </a:r>
                <a:r>
                  <a:rPr lang="en-US" altLang="ko-KR" b="0" dirty="0"/>
                  <a:t>(Feature</a:t>
                </a:r>
                <a:r>
                  <a:rPr lang="ko-KR" altLang="en-US" b="0" dirty="0"/>
                  <a:t> </a:t>
                </a:r>
                <a:r>
                  <a:rPr lang="en-US" altLang="ko-KR" b="0" dirty="0"/>
                  <a:t>embedding),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altLang="ko-KR" b="0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E67C80AC-FC23-4DCA-A2DA-A0D3B274EA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89" t="-12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5AF384-CAAD-4EB8-B12C-1652F5AC1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Business Intelligence &amp; Data Analytics Lab., Dept. of IE (https://sites.google.com/view/kkbizintelligence/)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D9AE8-05F5-47B9-99CD-BC18B9A09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B4A15-76DA-47EC-BE9C-6ADD1B7CDEB5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9D1280E-1133-450D-A46C-3451A603C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184" y="4077072"/>
            <a:ext cx="5061632" cy="219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28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  <a:latin typeface="Garamond" panose="02020404030301010803" pitchFamily="18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Garamond" panose="02020404030301010803" pitchFamily="18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19144</TotalTime>
  <Words>1711</Words>
  <Application>Microsoft Office PowerPoint</Application>
  <PresentationFormat>화면 슬라이드 쇼(4:3)</PresentationFormat>
  <Paragraphs>191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Arial</vt:lpstr>
      <vt:lpstr>Verdana</vt:lpstr>
      <vt:lpstr>맑은 고딕</vt:lpstr>
      <vt:lpstr>Cambria Math</vt:lpstr>
      <vt:lpstr>Wingdings</vt:lpstr>
      <vt:lpstr>Garamond</vt:lpstr>
      <vt:lpstr>Office 테마</vt:lpstr>
      <vt:lpstr>Data analytics lab.</vt:lpstr>
      <vt:lpstr>What to learn</vt:lpstr>
      <vt:lpstr>Dimension reduction</vt:lpstr>
      <vt:lpstr>Dimension reduction</vt:lpstr>
      <vt:lpstr>Feature selection</vt:lpstr>
      <vt:lpstr>Backward selection example</vt:lpstr>
      <vt:lpstr>Feature extraction</vt:lpstr>
      <vt:lpstr>Feature extraction</vt:lpstr>
      <vt:lpstr>Feature extraction</vt:lpstr>
      <vt:lpstr>Feature extraction</vt:lpstr>
      <vt:lpstr>Feature extraction</vt:lpstr>
      <vt:lpstr>Feature extraction</vt:lpstr>
      <vt:lpstr>Feature extraction</vt:lpstr>
      <vt:lpstr>Feature extraction</vt:lpstr>
      <vt:lpstr>Feature extraction</vt:lpstr>
      <vt:lpstr>Feature extraction</vt:lpstr>
      <vt:lpstr>Clustering</vt:lpstr>
      <vt:lpstr>k-Means (k-Medoids)</vt:lpstr>
      <vt:lpstr>Hierarchical clustering</vt:lpstr>
      <vt:lpstr>DBSCAN</vt:lpstr>
    </vt:vector>
  </TitlesOfParts>
  <Company>MY_HOME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윤 장혁</dc:creator>
  <cp:lastModifiedBy>고남욱</cp:lastModifiedBy>
  <cp:revision>1898</cp:revision>
  <cp:lastPrinted>2014-02-23T22:51:57Z</cp:lastPrinted>
  <dcterms:created xsi:type="dcterms:W3CDTF">2007-11-14T06:33:08Z</dcterms:created>
  <dcterms:modified xsi:type="dcterms:W3CDTF">2020-04-17T04:12:41Z</dcterms:modified>
</cp:coreProperties>
</file>

<file path=docProps/thumbnail.jpeg>
</file>